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Montserrat" panose="00000500000000000000" pitchFamily="2" charset="0"/>
      <p:regular r:id="rId25"/>
    </p:embeddedFont>
    <p:embeddedFont>
      <p:font typeface="Montserrat Bold" panose="00000800000000000000" charset="0"/>
      <p:regular r:id="rId26"/>
    </p:embeddedFont>
    <p:embeddedFont>
      <p:font typeface="Roboto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1970542" y="-13455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778711" y="7667323"/>
            <a:ext cx="1578921" cy="15789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596551" y="1052568"/>
            <a:ext cx="708243" cy="879308"/>
          </a:xfrm>
          <a:custGeom>
            <a:avLst/>
            <a:gdLst/>
            <a:ahLst/>
            <a:cxnLst/>
            <a:rect l="l" t="t" r="r" b="b"/>
            <a:pathLst>
              <a:path w="708243" h="879308">
                <a:moveTo>
                  <a:pt x="0" y="0"/>
                </a:moveTo>
                <a:lnTo>
                  <a:pt x="708242" y="0"/>
                </a:lnTo>
                <a:lnTo>
                  <a:pt x="708242" y="879308"/>
                </a:lnTo>
                <a:lnTo>
                  <a:pt x="0" y="879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596551" y="2698421"/>
            <a:ext cx="10072534" cy="5211884"/>
          </a:xfrm>
          <a:prstGeom prst="rect">
            <a:avLst/>
          </a:prstGeom>
        </p:spPr>
        <p:txBody>
          <a:bodyPr lIns="0" tIns="0" rIns="0" bIns="0" rtlCol="0" anchor="t">
            <a:spAutoFit/>
          </a:bodyPr>
          <a:lstStyle/>
          <a:p>
            <a:pPr algn="l">
              <a:lnSpc>
                <a:spcPts val="13868"/>
              </a:lnSpc>
              <a:spcBef>
                <a:spcPct val="0"/>
              </a:spcBef>
            </a:pPr>
            <a:r>
              <a:rPr lang="en-US" sz="9905">
                <a:solidFill>
                  <a:srgbClr val="000000"/>
                </a:solidFill>
                <a:latin typeface="Montserrat Bold"/>
                <a:ea typeface="Montserrat Bold"/>
                <a:cs typeface="Montserrat Bold"/>
                <a:sym typeface="Montserrat Bold"/>
              </a:rPr>
              <a:t>HOSPITAL MANAGEMENT SYSTEM</a:t>
            </a:r>
          </a:p>
        </p:txBody>
      </p:sp>
      <p:sp>
        <p:nvSpPr>
          <p:cNvPr id="11" name="TextBox 11"/>
          <p:cNvSpPr txBox="1"/>
          <p:nvPr/>
        </p:nvSpPr>
        <p:spPr>
          <a:xfrm>
            <a:off x="2839791" y="981075"/>
            <a:ext cx="6304209" cy="974670"/>
          </a:xfrm>
          <a:prstGeom prst="rect">
            <a:avLst/>
          </a:prstGeom>
        </p:spPr>
        <p:txBody>
          <a:bodyPr lIns="0" tIns="0" rIns="0" bIns="0" rtlCol="0" anchor="t">
            <a:spAutoFit/>
          </a:bodyPr>
          <a:lstStyle/>
          <a:p>
            <a:pPr algn="l">
              <a:lnSpc>
                <a:spcPts val="3983"/>
              </a:lnSpc>
            </a:pPr>
            <a:r>
              <a:rPr lang="en-US" sz="2845">
                <a:solidFill>
                  <a:srgbClr val="000000"/>
                </a:solidFill>
                <a:latin typeface="Montserrat"/>
                <a:ea typeface="Montserrat"/>
                <a:cs typeface="Montserrat"/>
                <a:sym typeface="Montserrat"/>
              </a:rPr>
              <a:t>CODEFURY 2024 - MultiThreaders</a:t>
            </a:r>
          </a:p>
          <a:p>
            <a:pPr marL="0" lvl="0" indent="0" algn="l">
              <a:lnSpc>
                <a:spcPts val="3983"/>
              </a:lnSpc>
              <a:spcBef>
                <a:spcPct val="0"/>
              </a:spcBef>
            </a:pPr>
            <a:r>
              <a:rPr lang="en-US" sz="2845">
                <a:solidFill>
                  <a:srgbClr val="000000"/>
                </a:solidFill>
                <a:latin typeface="Montserrat"/>
                <a:ea typeface="Montserrat"/>
                <a:cs typeface="Montserrat"/>
                <a:sym typeface="Montserrat"/>
              </a:rPr>
              <a:t>WSF2_Team4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DOCTOR RELATED FEATURES:</a:t>
            </a:r>
          </a:p>
        </p:txBody>
      </p:sp>
      <p:sp>
        <p:nvSpPr>
          <p:cNvPr id="4" name="TextBox 4"/>
          <p:cNvSpPr txBox="1"/>
          <p:nvPr/>
        </p:nvSpPr>
        <p:spPr>
          <a:xfrm>
            <a:off x="1028700" y="2216741"/>
            <a:ext cx="13806057" cy="8219680"/>
          </a:xfrm>
          <a:prstGeom prst="rect">
            <a:avLst/>
          </a:prstGeom>
        </p:spPr>
        <p:txBody>
          <a:bodyPr lIns="0" tIns="0" rIns="0" bIns="0" rtlCol="0" anchor="t">
            <a:spAutoFit/>
          </a:bodyPr>
          <a:lstStyle/>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MANAGING SCHEDULE:</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Doctors can set their availability every three days.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Scheduling is allowed only for the upcoming three days and is repeated exactly every three days.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Example: If today is Monday, the schedule can be set for Tuesday, Wednesday, and Thursday only.</a:t>
            </a:r>
          </a:p>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CANCELLING INDIVIDUAL APPOINTMENTS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Doctors have the ability to cancel specific patient appointments.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Patients receive notifications about appointment cancellations.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The system updates the appointment status to "Cancelled."</a:t>
            </a:r>
          </a:p>
          <a:p>
            <a:pPr algn="l">
              <a:lnSpc>
                <a:spcPts val="4647"/>
              </a:lnSpc>
            </a:pPr>
            <a:endParaRPr lang="en-US" sz="3319">
              <a:solidFill>
                <a:srgbClr val="10101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DOCTOR RELATED FEATURES:</a:t>
            </a:r>
          </a:p>
        </p:txBody>
      </p:sp>
      <p:sp>
        <p:nvSpPr>
          <p:cNvPr id="4" name="TextBox 4"/>
          <p:cNvSpPr txBox="1"/>
          <p:nvPr/>
        </p:nvSpPr>
        <p:spPr>
          <a:xfrm>
            <a:off x="1028700" y="2216741"/>
            <a:ext cx="14049699" cy="7041559"/>
          </a:xfrm>
          <a:prstGeom prst="rect">
            <a:avLst/>
          </a:prstGeom>
        </p:spPr>
        <p:txBody>
          <a:bodyPr lIns="0" tIns="0" rIns="0" bIns="0" rtlCol="0" anchor="t">
            <a:spAutoFit/>
          </a:bodyPr>
          <a:lstStyle/>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ADDING SLOTS: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Doctors can add new available slots every three days, ensuring no overlapping with other appointments.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The system automatically restricts doctors from setting availability for the next three days.</a:t>
            </a:r>
          </a:p>
          <a:p>
            <a:pPr algn="l">
              <a:lnSpc>
                <a:spcPts val="4647"/>
              </a:lnSpc>
            </a:pPr>
            <a:endParaRPr lang="en-US" sz="3319">
              <a:solidFill>
                <a:srgbClr val="101010"/>
              </a:solidFill>
              <a:latin typeface="Montserrat"/>
              <a:ea typeface="Montserrat"/>
              <a:cs typeface="Montserrat"/>
              <a:sym typeface="Montserrat"/>
            </a:endParaRPr>
          </a:p>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CANCELLING INDIVIDUAL APPOINTMENTS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Doctors can cancel specific patient appointments.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Patients receive notifications about appointment cancellations.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The system updates the appointment status to "Cancelled."</a:t>
            </a:r>
          </a:p>
          <a:p>
            <a:pPr algn="l">
              <a:lnSpc>
                <a:spcPts val="4647"/>
              </a:lnSpc>
            </a:pPr>
            <a:endParaRPr lang="en-US" sz="3319">
              <a:solidFill>
                <a:srgbClr val="10101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DOCTOR RELATED FEATURES:</a:t>
            </a:r>
          </a:p>
        </p:txBody>
      </p:sp>
      <p:sp>
        <p:nvSpPr>
          <p:cNvPr id="4" name="TextBox 4"/>
          <p:cNvSpPr txBox="1"/>
          <p:nvPr/>
        </p:nvSpPr>
        <p:spPr>
          <a:xfrm>
            <a:off x="1028700" y="2216741"/>
            <a:ext cx="15557750" cy="8219680"/>
          </a:xfrm>
          <a:prstGeom prst="rect">
            <a:avLst/>
          </a:prstGeom>
        </p:spPr>
        <p:txBody>
          <a:bodyPr lIns="0" tIns="0" rIns="0" bIns="0" rtlCol="0" anchor="t">
            <a:spAutoFit/>
          </a:bodyPr>
          <a:lstStyle/>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ADDING SLOTS: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Doctors can add new available slots every three days, ensuring no overlapping with other appointments.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The system automatically restricts doctors from setting availability for the next three days.</a:t>
            </a:r>
          </a:p>
          <a:p>
            <a:pPr algn="l">
              <a:lnSpc>
                <a:spcPts val="4647"/>
              </a:lnSpc>
            </a:pPr>
            <a:endParaRPr lang="en-US" sz="3319">
              <a:solidFill>
                <a:srgbClr val="101010"/>
              </a:solidFill>
              <a:latin typeface="Montserrat"/>
              <a:ea typeface="Montserrat"/>
              <a:cs typeface="Montserrat"/>
              <a:sym typeface="Montserrat"/>
            </a:endParaRPr>
          </a:p>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UPDATING AVAILABILITY:</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Doctors can update their status from "Available" to "Unavailable" and ViceVersa</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When availability is changed:</a:t>
            </a:r>
          </a:p>
          <a:p>
            <a:pPr marL="2150073" lvl="3" indent="-537518" algn="l">
              <a:lnSpc>
                <a:spcPts val="4647"/>
              </a:lnSpc>
              <a:buFont typeface="Arial"/>
              <a:buChar char="￭"/>
            </a:pPr>
            <a:r>
              <a:rPr lang="en-US" sz="3319">
                <a:solidFill>
                  <a:srgbClr val="101010"/>
                </a:solidFill>
                <a:latin typeface="Montserrat"/>
                <a:ea typeface="Montserrat"/>
                <a:cs typeface="Montserrat"/>
                <a:sym typeface="Montserrat"/>
              </a:rPr>
              <a:t>All future slots for that period are canceled.</a:t>
            </a:r>
          </a:p>
          <a:p>
            <a:pPr marL="2150073" lvl="3" indent="-537518" algn="l">
              <a:lnSpc>
                <a:spcPts val="4647"/>
              </a:lnSpc>
              <a:buFont typeface="Arial"/>
              <a:buChar char="￭"/>
            </a:pPr>
            <a:r>
              <a:rPr lang="en-US" sz="3319">
                <a:solidFill>
                  <a:srgbClr val="101010"/>
                </a:solidFill>
                <a:latin typeface="Montserrat"/>
                <a:ea typeface="Montserrat"/>
                <a:cs typeface="Montserrat"/>
                <a:sym typeface="Montserrat"/>
              </a:rPr>
              <a:t>The system updates the appointment and slot status.</a:t>
            </a:r>
          </a:p>
          <a:p>
            <a:pPr algn="l">
              <a:lnSpc>
                <a:spcPts val="4647"/>
              </a:lnSpc>
            </a:pPr>
            <a:endParaRPr lang="en-US" sz="3319">
              <a:solidFill>
                <a:srgbClr val="101010"/>
              </a:solidFill>
              <a:latin typeface="Montserrat"/>
              <a:ea typeface="Montserrat"/>
              <a:cs typeface="Montserrat"/>
              <a:sym typeface="Montserrat"/>
            </a:endParaRPr>
          </a:p>
          <a:p>
            <a:pPr algn="l">
              <a:lnSpc>
                <a:spcPts val="4647"/>
              </a:lnSpc>
            </a:pPr>
            <a:endParaRPr lang="en-US" sz="3319">
              <a:solidFill>
                <a:srgbClr val="10101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ADMIN RELATED FEATURES:</a:t>
            </a:r>
          </a:p>
        </p:txBody>
      </p:sp>
      <p:sp>
        <p:nvSpPr>
          <p:cNvPr id="4" name="TextBox 4"/>
          <p:cNvSpPr txBox="1"/>
          <p:nvPr/>
        </p:nvSpPr>
        <p:spPr>
          <a:xfrm>
            <a:off x="1028700" y="2216741"/>
            <a:ext cx="16230600" cy="8808741"/>
          </a:xfrm>
          <a:prstGeom prst="rect">
            <a:avLst/>
          </a:prstGeom>
        </p:spPr>
        <p:txBody>
          <a:bodyPr lIns="0" tIns="0" rIns="0" bIns="0" rtlCol="0" anchor="t">
            <a:spAutoFit/>
          </a:bodyPr>
          <a:lstStyle/>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ADDING DOCTORS AND USERS: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Admins have the authority to add new doctors and users (patients).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A user form collects necessary information like name, contact details, and specialization for doctors.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Admin can even import users from an XML or JSON File.</a:t>
            </a:r>
          </a:p>
          <a:p>
            <a:pPr algn="l">
              <a:lnSpc>
                <a:spcPts val="4647"/>
              </a:lnSpc>
            </a:pPr>
            <a:endParaRPr lang="en-US" sz="3319">
              <a:solidFill>
                <a:srgbClr val="101010"/>
              </a:solidFill>
              <a:latin typeface="Montserrat"/>
              <a:ea typeface="Montserrat"/>
              <a:cs typeface="Montserrat"/>
              <a:sym typeface="Montserrat"/>
            </a:endParaRPr>
          </a:p>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GENERATING REPORTS :</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Patient Reports: Details of appointments, history, and upcoming schedules.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Doctor Reports: Information on doctor schedules, patient appointments, and availability.</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User Reports: General reports on system usage, user engagement, and appointment metrics.</a:t>
            </a:r>
          </a:p>
          <a:p>
            <a:pPr algn="l">
              <a:lnSpc>
                <a:spcPts val="4647"/>
              </a:lnSpc>
            </a:pPr>
            <a:endParaRPr lang="en-US" sz="3319">
              <a:solidFill>
                <a:srgbClr val="101010"/>
              </a:solidFill>
              <a:latin typeface="Montserrat"/>
              <a:ea typeface="Montserrat"/>
              <a:cs typeface="Montserrat"/>
              <a:sym typeface="Montserrat"/>
            </a:endParaRPr>
          </a:p>
          <a:p>
            <a:pPr algn="l">
              <a:lnSpc>
                <a:spcPts val="4647"/>
              </a:lnSpc>
            </a:pPr>
            <a:endParaRPr lang="en-US" sz="3319">
              <a:solidFill>
                <a:srgbClr val="10101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ADMIN RELATED FEATURES:</a:t>
            </a:r>
          </a:p>
        </p:txBody>
      </p:sp>
      <p:sp>
        <p:nvSpPr>
          <p:cNvPr id="4" name="TextBox 4"/>
          <p:cNvSpPr txBox="1"/>
          <p:nvPr/>
        </p:nvSpPr>
        <p:spPr>
          <a:xfrm>
            <a:off x="1028700" y="1756529"/>
            <a:ext cx="16230600" cy="9269233"/>
          </a:xfrm>
          <a:prstGeom prst="rect">
            <a:avLst/>
          </a:prstGeom>
        </p:spPr>
        <p:txBody>
          <a:bodyPr lIns="0" tIns="0" rIns="0" bIns="0" rtlCol="0" anchor="t">
            <a:spAutoFit/>
          </a:bodyPr>
          <a:lstStyle/>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UPDATING DOCTOR SCHEDULE:</a:t>
            </a:r>
          </a:p>
          <a:p>
            <a:pPr marL="1433383" lvl="2" indent="-477794" algn="l">
              <a:lnSpc>
                <a:spcPts val="4647"/>
              </a:lnSpc>
              <a:buFont typeface="Arial"/>
              <a:buChar char="⚬"/>
            </a:pPr>
            <a:r>
              <a:rPr lang="en-US" sz="3319">
                <a:solidFill>
                  <a:srgbClr val="101010"/>
                </a:solidFill>
                <a:latin typeface="Montserrat"/>
                <a:ea typeface="Montserrat"/>
                <a:cs typeface="Montserrat"/>
                <a:sym typeface="Montserrat"/>
              </a:rPr>
              <a:t>Admins can modify a doctor's schedule from "Available" to "Unavailable" and Vice-versa</a:t>
            </a:r>
          </a:p>
          <a:p>
            <a:pPr marL="1433383" lvl="2" indent="-477794" algn="l">
              <a:lnSpc>
                <a:spcPts val="4647"/>
              </a:lnSpc>
              <a:buFont typeface="Arial"/>
              <a:buChar char="⚬"/>
            </a:pPr>
            <a:r>
              <a:rPr lang="en-US" sz="3319">
                <a:solidFill>
                  <a:srgbClr val="101010"/>
                </a:solidFill>
                <a:latin typeface="Montserrat"/>
                <a:ea typeface="Montserrat"/>
                <a:cs typeface="Montserrat"/>
                <a:sym typeface="Montserrat"/>
              </a:rPr>
              <a:t>This action automatically cancels all slots and appointments scheduled for that period.</a:t>
            </a:r>
          </a:p>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CANCELING INDIVIDUAL APPOINTMENTS:</a:t>
            </a:r>
          </a:p>
          <a:p>
            <a:pPr marL="1433383" lvl="2" indent="-477794" algn="l">
              <a:lnSpc>
                <a:spcPts val="4647"/>
              </a:lnSpc>
              <a:buFont typeface="Arial"/>
              <a:buChar char="⚬"/>
            </a:pPr>
            <a:r>
              <a:rPr lang="en-US" sz="3319">
                <a:solidFill>
                  <a:srgbClr val="101010"/>
                </a:solidFill>
                <a:latin typeface="Montserrat"/>
                <a:ea typeface="Montserrat"/>
                <a:cs typeface="Montserrat"/>
                <a:sym typeface="Montserrat"/>
              </a:rPr>
              <a:t>Admins can cancel specific patient appointments on behalf of doctors.</a:t>
            </a:r>
          </a:p>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REMOVING EMPLOYEES</a:t>
            </a:r>
          </a:p>
          <a:p>
            <a:pPr marL="1433383" lvl="2" indent="-477794" algn="l">
              <a:lnSpc>
                <a:spcPts val="4647"/>
              </a:lnSpc>
              <a:buFont typeface="Arial"/>
              <a:buChar char="⚬"/>
            </a:pPr>
            <a:r>
              <a:rPr lang="en-US" sz="3319">
                <a:solidFill>
                  <a:srgbClr val="101010"/>
                </a:solidFill>
                <a:latin typeface="Montserrat"/>
                <a:ea typeface="Montserrat"/>
                <a:cs typeface="Montserrat"/>
                <a:sym typeface="Montserrat"/>
              </a:rPr>
              <a:t>Admins can deactivate employees (doctors or other staff) by setting their isActive status to false.</a:t>
            </a:r>
          </a:p>
          <a:p>
            <a:pPr marL="1433383" lvl="2" indent="-477794" algn="l">
              <a:lnSpc>
                <a:spcPts val="4647"/>
              </a:lnSpc>
              <a:buFont typeface="Arial"/>
              <a:buChar char="⚬"/>
            </a:pPr>
            <a:r>
              <a:rPr lang="en-US" sz="3319">
                <a:solidFill>
                  <a:srgbClr val="101010"/>
                </a:solidFill>
                <a:latin typeface="Montserrat"/>
                <a:ea typeface="Montserrat"/>
                <a:cs typeface="Montserrat"/>
                <a:sym typeface="Montserrat"/>
              </a:rPr>
              <a:t>Deactivated users cannot log in or access the system.</a:t>
            </a:r>
          </a:p>
          <a:p>
            <a:pPr marL="1433383" lvl="2" indent="-477794" algn="l">
              <a:lnSpc>
                <a:spcPts val="4647"/>
              </a:lnSpc>
              <a:buFont typeface="Arial"/>
              <a:buChar char="⚬"/>
            </a:pPr>
            <a:r>
              <a:rPr lang="en-US" sz="3319">
                <a:solidFill>
                  <a:srgbClr val="101010"/>
                </a:solidFill>
                <a:latin typeface="Montserrat"/>
                <a:ea typeface="Montserrat"/>
                <a:cs typeface="Montserrat"/>
                <a:sym typeface="Montserrat"/>
              </a:rPr>
              <a:t>Existing appointments associated with the deactivated doctor are canceled and affected patients are notified.</a:t>
            </a:r>
          </a:p>
          <a:p>
            <a:pPr algn="l">
              <a:lnSpc>
                <a:spcPts val="4647"/>
              </a:lnSpc>
            </a:pPr>
            <a:endParaRPr lang="en-US" sz="3319">
              <a:solidFill>
                <a:srgbClr val="101010"/>
              </a:solidFill>
              <a:latin typeface="Montserrat"/>
              <a:ea typeface="Montserrat"/>
              <a:cs typeface="Montserrat"/>
              <a:sym typeface="Montserrat"/>
            </a:endParaRPr>
          </a:p>
          <a:p>
            <a:pPr algn="l">
              <a:lnSpc>
                <a:spcPts val="4647"/>
              </a:lnSpc>
            </a:pPr>
            <a:endParaRPr lang="en-US" sz="3319">
              <a:solidFill>
                <a:srgbClr val="10101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122244" y="1785589"/>
            <a:ext cx="16043512" cy="8101974"/>
          </a:xfrm>
          <a:custGeom>
            <a:avLst/>
            <a:gdLst/>
            <a:ahLst/>
            <a:cxnLst/>
            <a:rect l="l" t="t" r="r" b="b"/>
            <a:pathLst>
              <a:path w="16043512" h="8101974">
                <a:moveTo>
                  <a:pt x="0" y="0"/>
                </a:moveTo>
                <a:lnTo>
                  <a:pt x="16043512" y="0"/>
                </a:lnTo>
                <a:lnTo>
                  <a:pt x="16043512" y="8101974"/>
                </a:lnTo>
                <a:lnTo>
                  <a:pt x="0" y="8101974"/>
                </a:lnTo>
                <a:lnTo>
                  <a:pt x="0" y="0"/>
                </a:lnTo>
                <a:close/>
              </a:path>
            </a:pathLst>
          </a:custGeom>
          <a:blipFill>
            <a:blip r:embed="rId3"/>
            <a:stretch>
              <a:fillRect/>
            </a:stretch>
          </a:blipFill>
        </p:spPr>
      </p:sp>
      <p:sp>
        <p:nvSpPr>
          <p:cNvPr id="4" name="TextBox 4"/>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UI INTERFACE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291056" y="1831554"/>
            <a:ext cx="15295394" cy="7743293"/>
          </a:xfrm>
          <a:custGeom>
            <a:avLst/>
            <a:gdLst/>
            <a:ahLst/>
            <a:cxnLst/>
            <a:rect l="l" t="t" r="r" b="b"/>
            <a:pathLst>
              <a:path w="15295394" h="7743293">
                <a:moveTo>
                  <a:pt x="0" y="0"/>
                </a:moveTo>
                <a:lnTo>
                  <a:pt x="15295394" y="0"/>
                </a:lnTo>
                <a:lnTo>
                  <a:pt x="15295394" y="7743293"/>
                </a:lnTo>
                <a:lnTo>
                  <a:pt x="0" y="7743293"/>
                </a:lnTo>
                <a:lnTo>
                  <a:pt x="0" y="0"/>
                </a:lnTo>
                <a:close/>
              </a:path>
            </a:pathLst>
          </a:custGeom>
          <a:blipFill>
            <a:blip r:embed="rId3"/>
            <a:stretch>
              <a:fillRect/>
            </a:stretch>
          </a:blipFill>
        </p:spPr>
      </p:sp>
      <p:sp>
        <p:nvSpPr>
          <p:cNvPr id="4" name="TextBox 4"/>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BOOKING AN APPOINTMENT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351910" y="1798656"/>
            <a:ext cx="15584181" cy="7811571"/>
          </a:xfrm>
          <a:custGeom>
            <a:avLst/>
            <a:gdLst/>
            <a:ahLst/>
            <a:cxnLst/>
            <a:rect l="l" t="t" r="r" b="b"/>
            <a:pathLst>
              <a:path w="15584181" h="7811571">
                <a:moveTo>
                  <a:pt x="0" y="0"/>
                </a:moveTo>
                <a:lnTo>
                  <a:pt x="15584180" y="0"/>
                </a:lnTo>
                <a:lnTo>
                  <a:pt x="15584180" y="7811571"/>
                </a:lnTo>
                <a:lnTo>
                  <a:pt x="0" y="7811571"/>
                </a:lnTo>
                <a:lnTo>
                  <a:pt x="0" y="0"/>
                </a:lnTo>
                <a:close/>
              </a:path>
            </a:pathLst>
          </a:custGeom>
          <a:blipFill>
            <a:blip r:embed="rId3"/>
            <a:stretch>
              <a:fillRect/>
            </a:stretch>
          </a:blipFill>
        </p:spPr>
      </p:sp>
      <p:sp>
        <p:nvSpPr>
          <p:cNvPr id="4" name="TextBox 4"/>
          <p:cNvSpPr txBox="1"/>
          <p:nvPr/>
        </p:nvSpPr>
        <p:spPr>
          <a:xfrm>
            <a:off x="1028700" y="471892"/>
            <a:ext cx="16992528"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ADD/UPDATE DOCTOR SCHEDULE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574737" y="1851998"/>
            <a:ext cx="15409709" cy="7753010"/>
          </a:xfrm>
          <a:custGeom>
            <a:avLst/>
            <a:gdLst/>
            <a:ahLst/>
            <a:cxnLst/>
            <a:rect l="l" t="t" r="r" b="b"/>
            <a:pathLst>
              <a:path w="15409709" h="7753010">
                <a:moveTo>
                  <a:pt x="0" y="0"/>
                </a:moveTo>
                <a:lnTo>
                  <a:pt x="15409709" y="0"/>
                </a:lnTo>
                <a:lnTo>
                  <a:pt x="15409709" y="7753010"/>
                </a:lnTo>
                <a:lnTo>
                  <a:pt x="0" y="7753010"/>
                </a:lnTo>
                <a:lnTo>
                  <a:pt x="0" y="0"/>
                </a:lnTo>
                <a:close/>
              </a:path>
            </a:pathLst>
          </a:custGeom>
          <a:blipFill>
            <a:blip r:embed="rId3"/>
            <a:stretch>
              <a:fillRect/>
            </a:stretch>
          </a:blipFill>
        </p:spPr>
      </p:sp>
      <p:sp>
        <p:nvSpPr>
          <p:cNvPr id="4" name="TextBox 4"/>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PATIENT MANAGEMENT: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184937" y="1847910"/>
            <a:ext cx="15766173" cy="7942209"/>
          </a:xfrm>
          <a:custGeom>
            <a:avLst/>
            <a:gdLst/>
            <a:ahLst/>
            <a:cxnLst/>
            <a:rect l="l" t="t" r="r" b="b"/>
            <a:pathLst>
              <a:path w="15766173" h="7942209">
                <a:moveTo>
                  <a:pt x="0" y="0"/>
                </a:moveTo>
                <a:lnTo>
                  <a:pt x="15766172" y="0"/>
                </a:lnTo>
                <a:lnTo>
                  <a:pt x="15766172" y="7942209"/>
                </a:lnTo>
                <a:lnTo>
                  <a:pt x="0" y="7942209"/>
                </a:lnTo>
                <a:lnTo>
                  <a:pt x="0" y="0"/>
                </a:lnTo>
                <a:close/>
              </a:path>
            </a:pathLst>
          </a:custGeom>
          <a:blipFill>
            <a:blip r:embed="rId3"/>
            <a:stretch>
              <a:fillRect/>
            </a:stretch>
          </a:blipFill>
        </p:spPr>
      </p:sp>
      <p:sp>
        <p:nvSpPr>
          <p:cNvPr id="4" name="TextBox 4"/>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DOCTOR’S DETAILS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4" name="Freeform 4"/>
          <p:cNvSpPr/>
          <p:nvPr/>
        </p:nvSpPr>
        <p:spPr>
          <a:xfrm>
            <a:off x="416828" y="2158666"/>
            <a:ext cx="12035115" cy="3641161"/>
          </a:xfrm>
          <a:custGeom>
            <a:avLst/>
            <a:gdLst/>
            <a:ahLst/>
            <a:cxnLst/>
            <a:rect l="l" t="t" r="r" b="b"/>
            <a:pathLst>
              <a:path w="12035115" h="3641161">
                <a:moveTo>
                  <a:pt x="0" y="0"/>
                </a:moveTo>
                <a:lnTo>
                  <a:pt x="12035115" y="0"/>
                </a:lnTo>
                <a:lnTo>
                  <a:pt x="12035115" y="3641161"/>
                </a:lnTo>
                <a:lnTo>
                  <a:pt x="0" y="3641161"/>
                </a:lnTo>
                <a:lnTo>
                  <a:pt x="0" y="0"/>
                </a:lnTo>
                <a:close/>
              </a:path>
            </a:pathLst>
          </a:custGeom>
          <a:blipFill>
            <a:blip r:embed="rId3"/>
            <a:stretch>
              <a:fillRect/>
            </a:stretch>
          </a:blipFill>
        </p:spPr>
      </p:sp>
      <p:sp>
        <p:nvSpPr>
          <p:cNvPr id="5" name="Freeform 5"/>
          <p:cNvSpPr/>
          <p:nvPr/>
        </p:nvSpPr>
        <p:spPr>
          <a:xfrm>
            <a:off x="5413409" y="6456155"/>
            <a:ext cx="12244168" cy="2293115"/>
          </a:xfrm>
          <a:custGeom>
            <a:avLst/>
            <a:gdLst/>
            <a:ahLst/>
            <a:cxnLst/>
            <a:rect l="l" t="t" r="r" b="b"/>
            <a:pathLst>
              <a:path w="12244168" h="2293115">
                <a:moveTo>
                  <a:pt x="0" y="0"/>
                </a:moveTo>
                <a:lnTo>
                  <a:pt x="12244168" y="0"/>
                </a:lnTo>
                <a:lnTo>
                  <a:pt x="12244168" y="2293115"/>
                </a:lnTo>
                <a:lnTo>
                  <a:pt x="0" y="2293115"/>
                </a:lnTo>
                <a:lnTo>
                  <a:pt x="0" y="0"/>
                </a:lnTo>
                <a:close/>
              </a:path>
            </a:pathLst>
          </a:custGeom>
          <a:blipFill>
            <a:blip r:embed="rId4"/>
            <a:stretch>
              <a:fillRect/>
            </a:stretch>
          </a:blipFill>
        </p:spPr>
      </p:sp>
      <p:sp>
        <p:nvSpPr>
          <p:cNvPr id="6" name="TextBox 6"/>
          <p:cNvSpPr txBox="1"/>
          <p:nvPr/>
        </p:nvSpPr>
        <p:spPr>
          <a:xfrm>
            <a:off x="1784738" y="387914"/>
            <a:ext cx="14718524"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ea typeface="Montserrat Bold"/>
                <a:cs typeface="Montserrat Bold"/>
                <a:sym typeface="Montserrat Bold"/>
              </a:rPr>
              <a:t>THE REAL-WORLD PROBLEM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1213323" y="1798513"/>
            <a:ext cx="16045977" cy="7972845"/>
          </a:xfrm>
          <a:custGeom>
            <a:avLst/>
            <a:gdLst/>
            <a:ahLst/>
            <a:cxnLst/>
            <a:rect l="l" t="t" r="r" b="b"/>
            <a:pathLst>
              <a:path w="16045977" h="7972845">
                <a:moveTo>
                  <a:pt x="0" y="0"/>
                </a:moveTo>
                <a:lnTo>
                  <a:pt x="16045977" y="0"/>
                </a:lnTo>
                <a:lnTo>
                  <a:pt x="16045977" y="7972845"/>
                </a:lnTo>
                <a:lnTo>
                  <a:pt x="0" y="7972845"/>
                </a:lnTo>
                <a:lnTo>
                  <a:pt x="0" y="0"/>
                </a:lnTo>
                <a:close/>
              </a:path>
            </a:pathLst>
          </a:custGeom>
          <a:blipFill>
            <a:blip r:embed="rId3"/>
            <a:stretch>
              <a:fillRect/>
            </a:stretch>
          </a:blipFill>
        </p:spPr>
      </p:sp>
      <p:sp>
        <p:nvSpPr>
          <p:cNvPr id="4" name="TextBox 4"/>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IMPORTING NEW USERS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Freeform 3"/>
          <p:cNvSpPr/>
          <p:nvPr/>
        </p:nvSpPr>
        <p:spPr>
          <a:xfrm>
            <a:off x="673794" y="2103997"/>
            <a:ext cx="17052173" cy="6119110"/>
          </a:xfrm>
          <a:custGeom>
            <a:avLst/>
            <a:gdLst/>
            <a:ahLst/>
            <a:cxnLst/>
            <a:rect l="l" t="t" r="r" b="b"/>
            <a:pathLst>
              <a:path w="17052173" h="6119110">
                <a:moveTo>
                  <a:pt x="0" y="0"/>
                </a:moveTo>
                <a:lnTo>
                  <a:pt x="17052173" y="0"/>
                </a:lnTo>
                <a:lnTo>
                  <a:pt x="17052173" y="6119111"/>
                </a:lnTo>
                <a:lnTo>
                  <a:pt x="0" y="6119111"/>
                </a:lnTo>
                <a:lnTo>
                  <a:pt x="0" y="0"/>
                </a:lnTo>
                <a:close/>
              </a:path>
            </a:pathLst>
          </a:custGeom>
          <a:blipFill>
            <a:blip r:embed="rId3"/>
            <a:stretch>
              <a:fillRect/>
            </a:stretch>
          </a:blipFill>
        </p:spPr>
      </p:sp>
      <p:sp>
        <p:nvSpPr>
          <p:cNvPr id="4" name="TextBox 4"/>
          <p:cNvSpPr txBox="1"/>
          <p:nvPr/>
        </p:nvSpPr>
        <p:spPr>
          <a:xfrm>
            <a:off x="1028700" y="471892"/>
            <a:ext cx="15557750"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TESTING: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327954" y="3379686"/>
            <a:ext cx="3461793" cy="852386"/>
            <a:chOff x="0" y="0"/>
            <a:chExt cx="1066152" cy="262515"/>
          </a:xfrm>
        </p:grpSpPr>
        <p:sp>
          <p:nvSpPr>
            <p:cNvPr id="8" name="Freeform 8"/>
            <p:cNvSpPr/>
            <p:nvPr/>
          </p:nvSpPr>
          <p:spPr>
            <a:xfrm>
              <a:off x="0" y="0"/>
              <a:ext cx="1066152" cy="262515"/>
            </a:xfrm>
            <a:custGeom>
              <a:avLst/>
              <a:gdLst/>
              <a:ahLst/>
              <a:cxnLst/>
              <a:rect l="l" t="t" r="r" b="b"/>
              <a:pathLst>
                <a:path w="1066152" h="262515">
                  <a:moveTo>
                    <a:pt x="102874" y="0"/>
                  </a:moveTo>
                  <a:lnTo>
                    <a:pt x="963278" y="0"/>
                  </a:lnTo>
                  <a:cubicBezTo>
                    <a:pt x="990562" y="0"/>
                    <a:pt x="1016728" y="10838"/>
                    <a:pt x="1036021" y="30131"/>
                  </a:cubicBezTo>
                  <a:cubicBezTo>
                    <a:pt x="1055313" y="49424"/>
                    <a:pt x="1066152" y="75590"/>
                    <a:pt x="1066152" y="102874"/>
                  </a:cubicBezTo>
                  <a:lnTo>
                    <a:pt x="1066152" y="159641"/>
                  </a:lnTo>
                  <a:cubicBezTo>
                    <a:pt x="1066152" y="186925"/>
                    <a:pt x="1055313" y="213091"/>
                    <a:pt x="1036021" y="232384"/>
                  </a:cubicBezTo>
                  <a:cubicBezTo>
                    <a:pt x="1016728" y="251677"/>
                    <a:pt x="990562" y="262515"/>
                    <a:pt x="963278" y="262515"/>
                  </a:cubicBezTo>
                  <a:lnTo>
                    <a:pt x="102874" y="262515"/>
                  </a:lnTo>
                  <a:cubicBezTo>
                    <a:pt x="75590" y="262515"/>
                    <a:pt x="49424" y="251677"/>
                    <a:pt x="30131" y="232384"/>
                  </a:cubicBezTo>
                  <a:cubicBezTo>
                    <a:pt x="10838" y="213091"/>
                    <a:pt x="0" y="186925"/>
                    <a:pt x="0" y="159641"/>
                  </a:cubicBezTo>
                  <a:lnTo>
                    <a:pt x="0" y="102874"/>
                  </a:lnTo>
                  <a:cubicBezTo>
                    <a:pt x="0" y="75590"/>
                    <a:pt x="10838" y="49424"/>
                    <a:pt x="30131" y="30131"/>
                  </a:cubicBezTo>
                  <a:cubicBezTo>
                    <a:pt x="49424" y="10838"/>
                    <a:pt x="75590" y="0"/>
                    <a:pt x="10287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310140"/>
            </a:xfrm>
            <a:prstGeom prst="rect">
              <a:avLst/>
            </a:prstGeom>
          </p:spPr>
          <p:txBody>
            <a:bodyPr lIns="0" tIns="0" rIns="0" bIns="0" rtlCol="0" anchor="ctr"/>
            <a:lstStyle/>
            <a:p>
              <a:pPr algn="ctr">
                <a:lnSpc>
                  <a:spcPts val="3220"/>
                </a:lnSpc>
              </a:pPr>
              <a:r>
                <a:rPr lang="en-US" sz="2300">
                  <a:solidFill>
                    <a:srgbClr val="FFFFFF"/>
                  </a:solidFill>
                  <a:latin typeface="Montserrat Bold"/>
                  <a:ea typeface="Montserrat Bold"/>
                  <a:cs typeface="Montserrat Bold"/>
                  <a:sym typeface="Montserrat Bold"/>
                </a:rPr>
                <a:t>ANUSHKA </a:t>
              </a:r>
            </a:p>
            <a:p>
              <a:pPr algn="ctr">
                <a:lnSpc>
                  <a:spcPts val="3220"/>
                </a:lnSpc>
              </a:pPr>
              <a:r>
                <a:rPr lang="en-US" sz="2300">
                  <a:solidFill>
                    <a:srgbClr val="FFFFFF"/>
                  </a:solidFill>
                  <a:latin typeface="Montserrat Bold"/>
                  <a:ea typeface="Montserrat Bold"/>
                  <a:cs typeface="Montserrat Bold"/>
                  <a:sym typeface="Montserrat Bold"/>
                </a:rPr>
                <a:t>KHUSPE</a:t>
              </a:r>
            </a:p>
          </p:txBody>
        </p:sp>
      </p:grpSp>
      <p:grpSp>
        <p:nvGrpSpPr>
          <p:cNvPr id="10" name="Group 10"/>
          <p:cNvGrpSpPr/>
          <p:nvPr/>
        </p:nvGrpSpPr>
        <p:grpSpPr>
          <a:xfrm>
            <a:off x="7684168" y="3379686"/>
            <a:ext cx="3461793" cy="852386"/>
            <a:chOff x="0" y="0"/>
            <a:chExt cx="1066152" cy="262515"/>
          </a:xfrm>
        </p:grpSpPr>
        <p:sp>
          <p:nvSpPr>
            <p:cNvPr id="11" name="Freeform 11"/>
            <p:cNvSpPr/>
            <p:nvPr/>
          </p:nvSpPr>
          <p:spPr>
            <a:xfrm>
              <a:off x="0" y="0"/>
              <a:ext cx="1066152" cy="262515"/>
            </a:xfrm>
            <a:custGeom>
              <a:avLst/>
              <a:gdLst/>
              <a:ahLst/>
              <a:cxnLst/>
              <a:rect l="l" t="t" r="r" b="b"/>
              <a:pathLst>
                <a:path w="1066152" h="262515">
                  <a:moveTo>
                    <a:pt x="102874" y="0"/>
                  </a:moveTo>
                  <a:lnTo>
                    <a:pt x="963278" y="0"/>
                  </a:lnTo>
                  <a:cubicBezTo>
                    <a:pt x="990562" y="0"/>
                    <a:pt x="1016728" y="10838"/>
                    <a:pt x="1036021" y="30131"/>
                  </a:cubicBezTo>
                  <a:cubicBezTo>
                    <a:pt x="1055313" y="49424"/>
                    <a:pt x="1066152" y="75590"/>
                    <a:pt x="1066152" y="102874"/>
                  </a:cubicBezTo>
                  <a:lnTo>
                    <a:pt x="1066152" y="159641"/>
                  </a:lnTo>
                  <a:cubicBezTo>
                    <a:pt x="1066152" y="186925"/>
                    <a:pt x="1055313" y="213091"/>
                    <a:pt x="1036021" y="232384"/>
                  </a:cubicBezTo>
                  <a:cubicBezTo>
                    <a:pt x="1016728" y="251677"/>
                    <a:pt x="990562" y="262515"/>
                    <a:pt x="963278" y="262515"/>
                  </a:cubicBezTo>
                  <a:lnTo>
                    <a:pt x="102874" y="262515"/>
                  </a:lnTo>
                  <a:cubicBezTo>
                    <a:pt x="75590" y="262515"/>
                    <a:pt x="49424" y="251677"/>
                    <a:pt x="30131" y="232384"/>
                  </a:cubicBezTo>
                  <a:cubicBezTo>
                    <a:pt x="10838" y="213091"/>
                    <a:pt x="0" y="186925"/>
                    <a:pt x="0" y="159641"/>
                  </a:cubicBezTo>
                  <a:lnTo>
                    <a:pt x="0" y="102874"/>
                  </a:lnTo>
                  <a:cubicBezTo>
                    <a:pt x="0" y="75590"/>
                    <a:pt x="10838" y="49424"/>
                    <a:pt x="30131" y="30131"/>
                  </a:cubicBezTo>
                  <a:cubicBezTo>
                    <a:pt x="49424" y="10838"/>
                    <a:pt x="75590" y="0"/>
                    <a:pt x="10287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2" name="TextBox 12"/>
            <p:cNvSpPr txBox="1"/>
            <p:nvPr/>
          </p:nvSpPr>
          <p:spPr>
            <a:xfrm>
              <a:off x="0" y="-47625"/>
              <a:ext cx="1066152" cy="310140"/>
            </a:xfrm>
            <a:prstGeom prst="rect">
              <a:avLst/>
            </a:prstGeom>
          </p:spPr>
          <p:txBody>
            <a:bodyPr lIns="0" tIns="0" rIns="0" bIns="0" rtlCol="0" anchor="ctr"/>
            <a:lstStyle/>
            <a:p>
              <a:pPr algn="ctr">
                <a:lnSpc>
                  <a:spcPts val="3220"/>
                </a:lnSpc>
              </a:pPr>
              <a:r>
                <a:rPr lang="en-US" sz="2300">
                  <a:solidFill>
                    <a:srgbClr val="FFFFFF"/>
                  </a:solidFill>
                  <a:latin typeface="Montserrat Bold"/>
                  <a:ea typeface="Montserrat Bold"/>
                  <a:cs typeface="Montserrat Bold"/>
                  <a:sym typeface="Montserrat Bold"/>
                </a:rPr>
                <a:t>BHANU PRASAD PAITAR</a:t>
              </a:r>
            </a:p>
          </p:txBody>
        </p:sp>
      </p:grpSp>
      <p:grpSp>
        <p:nvGrpSpPr>
          <p:cNvPr id="13" name="Group 13"/>
          <p:cNvGrpSpPr/>
          <p:nvPr/>
        </p:nvGrpSpPr>
        <p:grpSpPr>
          <a:xfrm>
            <a:off x="13040382" y="3379686"/>
            <a:ext cx="3461793" cy="852386"/>
            <a:chOff x="0" y="0"/>
            <a:chExt cx="1066152" cy="262515"/>
          </a:xfrm>
        </p:grpSpPr>
        <p:sp>
          <p:nvSpPr>
            <p:cNvPr id="14" name="Freeform 14"/>
            <p:cNvSpPr/>
            <p:nvPr/>
          </p:nvSpPr>
          <p:spPr>
            <a:xfrm>
              <a:off x="0" y="0"/>
              <a:ext cx="1066152" cy="262515"/>
            </a:xfrm>
            <a:custGeom>
              <a:avLst/>
              <a:gdLst/>
              <a:ahLst/>
              <a:cxnLst/>
              <a:rect l="l" t="t" r="r" b="b"/>
              <a:pathLst>
                <a:path w="1066152" h="262515">
                  <a:moveTo>
                    <a:pt x="102874" y="0"/>
                  </a:moveTo>
                  <a:lnTo>
                    <a:pt x="963278" y="0"/>
                  </a:lnTo>
                  <a:cubicBezTo>
                    <a:pt x="990562" y="0"/>
                    <a:pt x="1016728" y="10838"/>
                    <a:pt x="1036021" y="30131"/>
                  </a:cubicBezTo>
                  <a:cubicBezTo>
                    <a:pt x="1055313" y="49424"/>
                    <a:pt x="1066152" y="75590"/>
                    <a:pt x="1066152" y="102874"/>
                  </a:cubicBezTo>
                  <a:lnTo>
                    <a:pt x="1066152" y="159641"/>
                  </a:lnTo>
                  <a:cubicBezTo>
                    <a:pt x="1066152" y="186925"/>
                    <a:pt x="1055313" y="213091"/>
                    <a:pt x="1036021" y="232384"/>
                  </a:cubicBezTo>
                  <a:cubicBezTo>
                    <a:pt x="1016728" y="251677"/>
                    <a:pt x="990562" y="262515"/>
                    <a:pt x="963278" y="262515"/>
                  </a:cubicBezTo>
                  <a:lnTo>
                    <a:pt x="102874" y="262515"/>
                  </a:lnTo>
                  <a:cubicBezTo>
                    <a:pt x="75590" y="262515"/>
                    <a:pt x="49424" y="251677"/>
                    <a:pt x="30131" y="232384"/>
                  </a:cubicBezTo>
                  <a:cubicBezTo>
                    <a:pt x="10838" y="213091"/>
                    <a:pt x="0" y="186925"/>
                    <a:pt x="0" y="159641"/>
                  </a:cubicBezTo>
                  <a:lnTo>
                    <a:pt x="0" y="102874"/>
                  </a:lnTo>
                  <a:cubicBezTo>
                    <a:pt x="0" y="75590"/>
                    <a:pt x="10838" y="49424"/>
                    <a:pt x="30131" y="30131"/>
                  </a:cubicBezTo>
                  <a:cubicBezTo>
                    <a:pt x="49424" y="10838"/>
                    <a:pt x="75590" y="0"/>
                    <a:pt x="10287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5" name="TextBox 15"/>
            <p:cNvSpPr txBox="1"/>
            <p:nvPr/>
          </p:nvSpPr>
          <p:spPr>
            <a:xfrm>
              <a:off x="0" y="-47625"/>
              <a:ext cx="1066152" cy="310140"/>
            </a:xfrm>
            <a:prstGeom prst="rect">
              <a:avLst/>
            </a:prstGeom>
          </p:spPr>
          <p:txBody>
            <a:bodyPr lIns="0" tIns="0" rIns="0" bIns="0" rtlCol="0" anchor="ctr"/>
            <a:lstStyle/>
            <a:p>
              <a:pPr algn="ctr">
                <a:lnSpc>
                  <a:spcPts val="3220"/>
                </a:lnSpc>
              </a:pPr>
              <a:r>
                <a:rPr lang="en-US" sz="2300">
                  <a:solidFill>
                    <a:srgbClr val="FFFFFF"/>
                  </a:solidFill>
                  <a:latin typeface="Montserrat Bold"/>
                  <a:ea typeface="Montserrat Bold"/>
                  <a:cs typeface="Montserrat Bold"/>
                  <a:sym typeface="Montserrat Bold"/>
                </a:rPr>
                <a:t>DEEPANSHI </a:t>
              </a:r>
            </a:p>
            <a:p>
              <a:pPr algn="ctr">
                <a:lnSpc>
                  <a:spcPts val="3220"/>
                </a:lnSpc>
              </a:pPr>
              <a:r>
                <a:rPr lang="en-US" sz="2300">
                  <a:solidFill>
                    <a:srgbClr val="FFFFFF"/>
                  </a:solidFill>
                  <a:latin typeface="Montserrat Bold"/>
                  <a:ea typeface="Montserrat Bold"/>
                  <a:cs typeface="Montserrat Bold"/>
                  <a:sym typeface="Montserrat Bold"/>
                </a:rPr>
                <a:t>RAJPUT</a:t>
              </a:r>
            </a:p>
          </p:txBody>
        </p:sp>
      </p:grpSp>
      <p:sp>
        <p:nvSpPr>
          <p:cNvPr id="16" name="TextBox 16"/>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u="none" strike="noStrike">
                <a:solidFill>
                  <a:srgbClr val="F4F6FC"/>
                </a:solidFill>
                <a:latin typeface="Roboto Bold"/>
                <a:ea typeface="Roboto Bold"/>
                <a:cs typeface="Roboto Bold"/>
                <a:sym typeface="Roboto Bold"/>
              </a:rPr>
              <a:t>Our Team</a:t>
            </a:r>
          </a:p>
        </p:txBody>
      </p:sp>
      <p:grpSp>
        <p:nvGrpSpPr>
          <p:cNvPr id="17" name="Group 17"/>
          <p:cNvGrpSpPr/>
          <p:nvPr/>
        </p:nvGrpSpPr>
        <p:grpSpPr>
          <a:xfrm>
            <a:off x="2327954" y="5381173"/>
            <a:ext cx="3461793" cy="852386"/>
            <a:chOff x="0" y="0"/>
            <a:chExt cx="1066152" cy="262515"/>
          </a:xfrm>
        </p:grpSpPr>
        <p:sp>
          <p:nvSpPr>
            <p:cNvPr id="18" name="Freeform 18"/>
            <p:cNvSpPr/>
            <p:nvPr/>
          </p:nvSpPr>
          <p:spPr>
            <a:xfrm>
              <a:off x="0" y="0"/>
              <a:ext cx="1066152" cy="262515"/>
            </a:xfrm>
            <a:custGeom>
              <a:avLst/>
              <a:gdLst/>
              <a:ahLst/>
              <a:cxnLst/>
              <a:rect l="l" t="t" r="r" b="b"/>
              <a:pathLst>
                <a:path w="1066152" h="262515">
                  <a:moveTo>
                    <a:pt x="102874" y="0"/>
                  </a:moveTo>
                  <a:lnTo>
                    <a:pt x="963278" y="0"/>
                  </a:lnTo>
                  <a:cubicBezTo>
                    <a:pt x="990562" y="0"/>
                    <a:pt x="1016728" y="10838"/>
                    <a:pt x="1036021" y="30131"/>
                  </a:cubicBezTo>
                  <a:cubicBezTo>
                    <a:pt x="1055313" y="49424"/>
                    <a:pt x="1066152" y="75590"/>
                    <a:pt x="1066152" y="102874"/>
                  </a:cubicBezTo>
                  <a:lnTo>
                    <a:pt x="1066152" y="159641"/>
                  </a:lnTo>
                  <a:cubicBezTo>
                    <a:pt x="1066152" y="186925"/>
                    <a:pt x="1055313" y="213091"/>
                    <a:pt x="1036021" y="232384"/>
                  </a:cubicBezTo>
                  <a:cubicBezTo>
                    <a:pt x="1016728" y="251677"/>
                    <a:pt x="990562" y="262515"/>
                    <a:pt x="963278" y="262515"/>
                  </a:cubicBezTo>
                  <a:lnTo>
                    <a:pt x="102874" y="262515"/>
                  </a:lnTo>
                  <a:cubicBezTo>
                    <a:pt x="75590" y="262515"/>
                    <a:pt x="49424" y="251677"/>
                    <a:pt x="30131" y="232384"/>
                  </a:cubicBezTo>
                  <a:cubicBezTo>
                    <a:pt x="10838" y="213091"/>
                    <a:pt x="0" y="186925"/>
                    <a:pt x="0" y="159641"/>
                  </a:cubicBezTo>
                  <a:lnTo>
                    <a:pt x="0" y="102874"/>
                  </a:lnTo>
                  <a:cubicBezTo>
                    <a:pt x="0" y="75590"/>
                    <a:pt x="10838" y="49424"/>
                    <a:pt x="30131" y="30131"/>
                  </a:cubicBezTo>
                  <a:cubicBezTo>
                    <a:pt x="49424" y="10838"/>
                    <a:pt x="75590" y="0"/>
                    <a:pt x="10287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9" name="TextBox 19"/>
            <p:cNvSpPr txBox="1"/>
            <p:nvPr/>
          </p:nvSpPr>
          <p:spPr>
            <a:xfrm>
              <a:off x="0" y="-47625"/>
              <a:ext cx="1066152" cy="310140"/>
            </a:xfrm>
            <a:prstGeom prst="rect">
              <a:avLst/>
            </a:prstGeom>
          </p:spPr>
          <p:txBody>
            <a:bodyPr lIns="0" tIns="0" rIns="0" bIns="0" rtlCol="0" anchor="ctr"/>
            <a:lstStyle/>
            <a:p>
              <a:pPr algn="ctr">
                <a:lnSpc>
                  <a:spcPts val="3220"/>
                </a:lnSpc>
              </a:pPr>
              <a:r>
                <a:rPr lang="en-US" sz="2300">
                  <a:solidFill>
                    <a:srgbClr val="FFFFFF"/>
                  </a:solidFill>
                  <a:latin typeface="Montserrat Bold"/>
                  <a:ea typeface="Montserrat Bold"/>
                  <a:cs typeface="Montserrat Bold"/>
                  <a:sym typeface="Montserrat Bold"/>
                </a:rPr>
                <a:t>KUHOO</a:t>
              </a:r>
            </a:p>
            <a:p>
              <a:pPr algn="ctr">
                <a:lnSpc>
                  <a:spcPts val="3220"/>
                </a:lnSpc>
              </a:pPr>
              <a:r>
                <a:rPr lang="en-US" sz="2300">
                  <a:solidFill>
                    <a:srgbClr val="FFFFFF"/>
                  </a:solidFill>
                  <a:latin typeface="Montserrat Bold"/>
                  <a:ea typeface="Montserrat Bold"/>
                  <a:cs typeface="Montserrat Bold"/>
                  <a:sym typeface="Montserrat Bold"/>
                </a:rPr>
                <a:t>AGARWAL</a:t>
              </a:r>
            </a:p>
          </p:txBody>
        </p:sp>
      </p:grpSp>
      <p:grpSp>
        <p:nvGrpSpPr>
          <p:cNvPr id="20" name="Group 20"/>
          <p:cNvGrpSpPr/>
          <p:nvPr/>
        </p:nvGrpSpPr>
        <p:grpSpPr>
          <a:xfrm>
            <a:off x="7684168" y="5381173"/>
            <a:ext cx="3461793" cy="852386"/>
            <a:chOff x="0" y="0"/>
            <a:chExt cx="1066152" cy="262515"/>
          </a:xfrm>
        </p:grpSpPr>
        <p:sp>
          <p:nvSpPr>
            <p:cNvPr id="21" name="Freeform 21"/>
            <p:cNvSpPr/>
            <p:nvPr/>
          </p:nvSpPr>
          <p:spPr>
            <a:xfrm>
              <a:off x="0" y="0"/>
              <a:ext cx="1066152" cy="262515"/>
            </a:xfrm>
            <a:custGeom>
              <a:avLst/>
              <a:gdLst/>
              <a:ahLst/>
              <a:cxnLst/>
              <a:rect l="l" t="t" r="r" b="b"/>
              <a:pathLst>
                <a:path w="1066152" h="262515">
                  <a:moveTo>
                    <a:pt x="102874" y="0"/>
                  </a:moveTo>
                  <a:lnTo>
                    <a:pt x="963278" y="0"/>
                  </a:lnTo>
                  <a:cubicBezTo>
                    <a:pt x="990562" y="0"/>
                    <a:pt x="1016728" y="10838"/>
                    <a:pt x="1036021" y="30131"/>
                  </a:cubicBezTo>
                  <a:cubicBezTo>
                    <a:pt x="1055313" y="49424"/>
                    <a:pt x="1066152" y="75590"/>
                    <a:pt x="1066152" y="102874"/>
                  </a:cubicBezTo>
                  <a:lnTo>
                    <a:pt x="1066152" y="159641"/>
                  </a:lnTo>
                  <a:cubicBezTo>
                    <a:pt x="1066152" y="186925"/>
                    <a:pt x="1055313" y="213091"/>
                    <a:pt x="1036021" y="232384"/>
                  </a:cubicBezTo>
                  <a:cubicBezTo>
                    <a:pt x="1016728" y="251677"/>
                    <a:pt x="990562" y="262515"/>
                    <a:pt x="963278" y="262515"/>
                  </a:cubicBezTo>
                  <a:lnTo>
                    <a:pt x="102874" y="262515"/>
                  </a:lnTo>
                  <a:cubicBezTo>
                    <a:pt x="75590" y="262515"/>
                    <a:pt x="49424" y="251677"/>
                    <a:pt x="30131" y="232384"/>
                  </a:cubicBezTo>
                  <a:cubicBezTo>
                    <a:pt x="10838" y="213091"/>
                    <a:pt x="0" y="186925"/>
                    <a:pt x="0" y="159641"/>
                  </a:cubicBezTo>
                  <a:lnTo>
                    <a:pt x="0" y="102874"/>
                  </a:lnTo>
                  <a:cubicBezTo>
                    <a:pt x="0" y="75590"/>
                    <a:pt x="10838" y="49424"/>
                    <a:pt x="30131" y="30131"/>
                  </a:cubicBezTo>
                  <a:cubicBezTo>
                    <a:pt x="49424" y="10838"/>
                    <a:pt x="75590" y="0"/>
                    <a:pt x="10287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2" name="TextBox 22"/>
            <p:cNvSpPr txBox="1"/>
            <p:nvPr/>
          </p:nvSpPr>
          <p:spPr>
            <a:xfrm>
              <a:off x="0" y="-47625"/>
              <a:ext cx="1066152" cy="310140"/>
            </a:xfrm>
            <a:prstGeom prst="rect">
              <a:avLst/>
            </a:prstGeom>
          </p:spPr>
          <p:txBody>
            <a:bodyPr lIns="0" tIns="0" rIns="0" bIns="0" rtlCol="0" anchor="ctr"/>
            <a:lstStyle/>
            <a:p>
              <a:pPr algn="ctr">
                <a:lnSpc>
                  <a:spcPts val="3220"/>
                </a:lnSpc>
              </a:pPr>
              <a:r>
                <a:rPr lang="en-US" sz="2300">
                  <a:solidFill>
                    <a:srgbClr val="FFFFFF"/>
                  </a:solidFill>
                  <a:latin typeface="Montserrat Bold"/>
                  <a:ea typeface="Montserrat Bold"/>
                  <a:cs typeface="Montserrat Bold"/>
                  <a:sym typeface="Montserrat Bold"/>
                </a:rPr>
                <a:t>KULMEET</a:t>
              </a:r>
            </a:p>
            <a:p>
              <a:pPr algn="ctr">
                <a:lnSpc>
                  <a:spcPts val="3220"/>
                </a:lnSpc>
              </a:pPr>
              <a:r>
                <a:rPr lang="en-US" sz="2300">
                  <a:solidFill>
                    <a:srgbClr val="FFFFFF"/>
                  </a:solidFill>
                  <a:latin typeface="Montserrat Bold"/>
                  <a:ea typeface="Montserrat Bold"/>
                  <a:cs typeface="Montserrat Bold"/>
                  <a:sym typeface="Montserrat Bold"/>
                </a:rPr>
                <a:t>SINGH</a:t>
              </a:r>
            </a:p>
          </p:txBody>
        </p:sp>
      </p:grpSp>
      <p:grpSp>
        <p:nvGrpSpPr>
          <p:cNvPr id="23" name="Group 23"/>
          <p:cNvGrpSpPr/>
          <p:nvPr/>
        </p:nvGrpSpPr>
        <p:grpSpPr>
          <a:xfrm>
            <a:off x="13040382" y="5381173"/>
            <a:ext cx="3461793" cy="852386"/>
            <a:chOff x="0" y="0"/>
            <a:chExt cx="1066152" cy="262515"/>
          </a:xfrm>
        </p:grpSpPr>
        <p:sp>
          <p:nvSpPr>
            <p:cNvPr id="24" name="Freeform 24"/>
            <p:cNvSpPr/>
            <p:nvPr/>
          </p:nvSpPr>
          <p:spPr>
            <a:xfrm>
              <a:off x="0" y="0"/>
              <a:ext cx="1066152" cy="262515"/>
            </a:xfrm>
            <a:custGeom>
              <a:avLst/>
              <a:gdLst/>
              <a:ahLst/>
              <a:cxnLst/>
              <a:rect l="l" t="t" r="r" b="b"/>
              <a:pathLst>
                <a:path w="1066152" h="262515">
                  <a:moveTo>
                    <a:pt x="102874" y="0"/>
                  </a:moveTo>
                  <a:lnTo>
                    <a:pt x="963278" y="0"/>
                  </a:lnTo>
                  <a:cubicBezTo>
                    <a:pt x="990562" y="0"/>
                    <a:pt x="1016728" y="10838"/>
                    <a:pt x="1036021" y="30131"/>
                  </a:cubicBezTo>
                  <a:cubicBezTo>
                    <a:pt x="1055313" y="49424"/>
                    <a:pt x="1066152" y="75590"/>
                    <a:pt x="1066152" y="102874"/>
                  </a:cubicBezTo>
                  <a:lnTo>
                    <a:pt x="1066152" y="159641"/>
                  </a:lnTo>
                  <a:cubicBezTo>
                    <a:pt x="1066152" y="186925"/>
                    <a:pt x="1055313" y="213091"/>
                    <a:pt x="1036021" y="232384"/>
                  </a:cubicBezTo>
                  <a:cubicBezTo>
                    <a:pt x="1016728" y="251677"/>
                    <a:pt x="990562" y="262515"/>
                    <a:pt x="963278" y="262515"/>
                  </a:cubicBezTo>
                  <a:lnTo>
                    <a:pt x="102874" y="262515"/>
                  </a:lnTo>
                  <a:cubicBezTo>
                    <a:pt x="75590" y="262515"/>
                    <a:pt x="49424" y="251677"/>
                    <a:pt x="30131" y="232384"/>
                  </a:cubicBezTo>
                  <a:cubicBezTo>
                    <a:pt x="10838" y="213091"/>
                    <a:pt x="0" y="186925"/>
                    <a:pt x="0" y="159641"/>
                  </a:cubicBezTo>
                  <a:lnTo>
                    <a:pt x="0" y="102874"/>
                  </a:lnTo>
                  <a:cubicBezTo>
                    <a:pt x="0" y="75590"/>
                    <a:pt x="10838" y="49424"/>
                    <a:pt x="30131" y="30131"/>
                  </a:cubicBezTo>
                  <a:cubicBezTo>
                    <a:pt x="49424" y="10838"/>
                    <a:pt x="75590" y="0"/>
                    <a:pt x="10287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5" name="TextBox 25"/>
            <p:cNvSpPr txBox="1"/>
            <p:nvPr/>
          </p:nvSpPr>
          <p:spPr>
            <a:xfrm>
              <a:off x="0" y="-47625"/>
              <a:ext cx="1066152" cy="310140"/>
            </a:xfrm>
            <a:prstGeom prst="rect">
              <a:avLst/>
            </a:prstGeom>
          </p:spPr>
          <p:txBody>
            <a:bodyPr lIns="0" tIns="0" rIns="0" bIns="0" rtlCol="0" anchor="ctr"/>
            <a:lstStyle/>
            <a:p>
              <a:pPr algn="ctr">
                <a:lnSpc>
                  <a:spcPts val="3220"/>
                </a:lnSpc>
              </a:pPr>
              <a:r>
                <a:rPr lang="en-US" sz="2300">
                  <a:solidFill>
                    <a:srgbClr val="FFFFFF"/>
                  </a:solidFill>
                  <a:latin typeface="Montserrat Bold"/>
                  <a:ea typeface="Montserrat Bold"/>
                  <a:cs typeface="Montserrat Bold"/>
                  <a:sym typeface="Montserrat Bold"/>
                </a:rPr>
                <a:t>MD</a:t>
              </a:r>
            </a:p>
            <a:p>
              <a:pPr algn="ctr">
                <a:lnSpc>
                  <a:spcPts val="3220"/>
                </a:lnSpc>
              </a:pPr>
              <a:r>
                <a:rPr lang="en-US" sz="2300">
                  <a:solidFill>
                    <a:srgbClr val="FFFFFF"/>
                  </a:solidFill>
                  <a:latin typeface="Montserrat Bold"/>
                  <a:ea typeface="Montserrat Bold"/>
                  <a:cs typeface="Montserrat Bold"/>
                  <a:sym typeface="Montserrat Bold"/>
                </a:rPr>
                <a:t>AREEB</a:t>
              </a:r>
            </a:p>
          </p:txBody>
        </p:sp>
      </p:grpSp>
      <p:grpSp>
        <p:nvGrpSpPr>
          <p:cNvPr id="26" name="Group 26"/>
          <p:cNvGrpSpPr/>
          <p:nvPr/>
        </p:nvGrpSpPr>
        <p:grpSpPr>
          <a:xfrm>
            <a:off x="7863639" y="7386084"/>
            <a:ext cx="3461793" cy="587791"/>
            <a:chOff x="0" y="0"/>
            <a:chExt cx="1066152" cy="181026"/>
          </a:xfrm>
        </p:grpSpPr>
        <p:sp>
          <p:nvSpPr>
            <p:cNvPr id="27" name="Freeform 27"/>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8" name="TextBox 28"/>
            <p:cNvSpPr txBox="1"/>
            <p:nvPr/>
          </p:nvSpPr>
          <p:spPr>
            <a:xfrm>
              <a:off x="0" y="-47625"/>
              <a:ext cx="1066152" cy="228651"/>
            </a:xfrm>
            <a:prstGeom prst="rect">
              <a:avLst/>
            </a:prstGeom>
          </p:spPr>
          <p:txBody>
            <a:bodyPr lIns="0" tIns="0" rIns="0" bIns="0" rtlCol="0" anchor="ctr"/>
            <a:lstStyle/>
            <a:p>
              <a:pPr algn="ctr">
                <a:lnSpc>
                  <a:spcPts val="3220"/>
                </a:lnSpc>
              </a:pPr>
              <a:r>
                <a:rPr lang="en-US" sz="2300">
                  <a:solidFill>
                    <a:srgbClr val="FFFFFF"/>
                  </a:solidFill>
                  <a:latin typeface="Montserrat Bold"/>
                  <a:ea typeface="Montserrat Bold"/>
                  <a:cs typeface="Montserrat Bold"/>
                  <a:sym typeface="Montserrat Bold"/>
                </a:rPr>
                <a:t>PRIYANSHI KHAMBOJ</a:t>
              </a:r>
            </a:p>
          </p:txBody>
        </p:sp>
      </p:grpSp>
      <p:sp>
        <p:nvSpPr>
          <p:cNvPr id="29" name="TextBox 29"/>
          <p:cNvSpPr txBox="1"/>
          <p:nvPr/>
        </p:nvSpPr>
        <p:spPr>
          <a:xfrm>
            <a:off x="2638921" y="4373932"/>
            <a:ext cx="3150826" cy="381378"/>
          </a:xfrm>
          <a:prstGeom prst="rect">
            <a:avLst/>
          </a:prstGeom>
        </p:spPr>
        <p:txBody>
          <a:bodyPr lIns="0" tIns="0" rIns="0" bIns="0" rtlCol="0" anchor="t">
            <a:spAutoFit/>
          </a:bodyPr>
          <a:lstStyle/>
          <a:p>
            <a:pPr marL="0" lvl="0" indent="0" algn="ctr">
              <a:lnSpc>
                <a:spcPts val="3129"/>
              </a:lnSpc>
              <a:spcBef>
                <a:spcPct val="0"/>
              </a:spcBef>
            </a:pPr>
            <a:r>
              <a:rPr lang="en-US" sz="2235">
                <a:solidFill>
                  <a:srgbClr val="000000"/>
                </a:solidFill>
                <a:latin typeface="Montserrat"/>
                <a:ea typeface="Montserrat"/>
                <a:cs typeface="Montserrat"/>
                <a:sym typeface="Montserrat"/>
              </a:rPr>
              <a:t>FRONT END DEV.</a:t>
            </a:r>
          </a:p>
        </p:txBody>
      </p:sp>
      <p:sp>
        <p:nvSpPr>
          <p:cNvPr id="30" name="TextBox 30"/>
          <p:cNvSpPr txBox="1"/>
          <p:nvPr/>
        </p:nvSpPr>
        <p:spPr>
          <a:xfrm>
            <a:off x="7839651" y="4373932"/>
            <a:ext cx="3150826" cy="381378"/>
          </a:xfrm>
          <a:prstGeom prst="rect">
            <a:avLst/>
          </a:prstGeom>
        </p:spPr>
        <p:txBody>
          <a:bodyPr lIns="0" tIns="0" rIns="0" bIns="0" rtlCol="0" anchor="t">
            <a:spAutoFit/>
          </a:bodyPr>
          <a:lstStyle/>
          <a:p>
            <a:pPr marL="0" lvl="0" indent="0" algn="ctr">
              <a:lnSpc>
                <a:spcPts val="3129"/>
              </a:lnSpc>
              <a:spcBef>
                <a:spcPct val="0"/>
              </a:spcBef>
            </a:pPr>
            <a:r>
              <a:rPr lang="en-US" sz="2235">
                <a:solidFill>
                  <a:srgbClr val="000000"/>
                </a:solidFill>
                <a:latin typeface="Montserrat"/>
                <a:ea typeface="Montserrat"/>
                <a:cs typeface="Montserrat"/>
                <a:sym typeface="Montserrat"/>
              </a:rPr>
              <a:t>BACK END DEV</a:t>
            </a:r>
          </a:p>
        </p:txBody>
      </p:sp>
      <p:sp>
        <p:nvSpPr>
          <p:cNvPr id="31" name="TextBox 31"/>
          <p:cNvSpPr txBox="1"/>
          <p:nvPr/>
        </p:nvSpPr>
        <p:spPr>
          <a:xfrm>
            <a:off x="13351348" y="4373932"/>
            <a:ext cx="3150826" cy="381378"/>
          </a:xfrm>
          <a:prstGeom prst="rect">
            <a:avLst/>
          </a:prstGeom>
        </p:spPr>
        <p:txBody>
          <a:bodyPr lIns="0" tIns="0" rIns="0" bIns="0" rtlCol="0" anchor="t">
            <a:spAutoFit/>
          </a:bodyPr>
          <a:lstStyle/>
          <a:p>
            <a:pPr marL="0" lvl="0" indent="0" algn="ctr">
              <a:lnSpc>
                <a:spcPts val="3129"/>
              </a:lnSpc>
              <a:spcBef>
                <a:spcPct val="0"/>
              </a:spcBef>
            </a:pPr>
            <a:r>
              <a:rPr lang="en-US" sz="2235">
                <a:solidFill>
                  <a:srgbClr val="000000"/>
                </a:solidFill>
                <a:latin typeface="Montserrat"/>
                <a:ea typeface="Montserrat"/>
                <a:cs typeface="Montserrat"/>
                <a:sym typeface="Montserrat"/>
              </a:rPr>
              <a:t>FRONT END DEV.</a:t>
            </a:r>
          </a:p>
        </p:txBody>
      </p:sp>
      <p:sp>
        <p:nvSpPr>
          <p:cNvPr id="32" name="TextBox 32"/>
          <p:cNvSpPr txBox="1"/>
          <p:nvPr/>
        </p:nvSpPr>
        <p:spPr>
          <a:xfrm>
            <a:off x="2638921" y="6376434"/>
            <a:ext cx="3150826" cy="381378"/>
          </a:xfrm>
          <a:prstGeom prst="rect">
            <a:avLst/>
          </a:prstGeom>
        </p:spPr>
        <p:txBody>
          <a:bodyPr lIns="0" tIns="0" rIns="0" bIns="0" rtlCol="0" anchor="t">
            <a:spAutoFit/>
          </a:bodyPr>
          <a:lstStyle/>
          <a:p>
            <a:pPr marL="0" lvl="0" indent="0" algn="ctr">
              <a:lnSpc>
                <a:spcPts val="3129"/>
              </a:lnSpc>
              <a:spcBef>
                <a:spcPct val="0"/>
              </a:spcBef>
            </a:pPr>
            <a:r>
              <a:rPr lang="en-US" sz="2235">
                <a:solidFill>
                  <a:srgbClr val="000000"/>
                </a:solidFill>
                <a:latin typeface="Montserrat"/>
                <a:ea typeface="Montserrat"/>
                <a:cs typeface="Montserrat"/>
                <a:sym typeface="Montserrat"/>
              </a:rPr>
              <a:t>FRONT END DEV.</a:t>
            </a:r>
          </a:p>
        </p:txBody>
      </p:sp>
      <p:sp>
        <p:nvSpPr>
          <p:cNvPr id="33" name="TextBox 33"/>
          <p:cNvSpPr txBox="1"/>
          <p:nvPr/>
        </p:nvSpPr>
        <p:spPr>
          <a:xfrm>
            <a:off x="7839651" y="6376434"/>
            <a:ext cx="3150826" cy="381378"/>
          </a:xfrm>
          <a:prstGeom prst="rect">
            <a:avLst/>
          </a:prstGeom>
        </p:spPr>
        <p:txBody>
          <a:bodyPr lIns="0" tIns="0" rIns="0" bIns="0" rtlCol="0" anchor="t">
            <a:spAutoFit/>
          </a:bodyPr>
          <a:lstStyle/>
          <a:p>
            <a:pPr marL="0" lvl="0" indent="0" algn="ctr">
              <a:lnSpc>
                <a:spcPts val="3129"/>
              </a:lnSpc>
              <a:spcBef>
                <a:spcPct val="0"/>
              </a:spcBef>
            </a:pPr>
            <a:r>
              <a:rPr lang="en-US" sz="2235">
                <a:solidFill>
                  <a:srgbClr val="000000"/>
                </a:solidFill>
                <a:latin typeface="Montserrat"/>
                <a:ea typeface="Montserrat"/>
                <a:cs typeface="Montserrat"/>
                <a:sym typeface="Montserrat"/>
              </a:rPr>
              <a:t>BACK END DEV.</a:t>
            </a:r>
          </a:p>
        </p:txBody>
      </p:sp>
      <p:sp>
        <p:nvSpPr>
          <p:cNvPr id="34" name="TextBox 34"/>
          <p:cNvSpPr txBox="1"/>
          <p:nvPr/>
        </p:nvSpPr>
        <p:spPr>
          <a:xfrm>
            <a:off x="13195865" y="6376434"/>
            <a:ext cx="3150826" cy="381378"/>
          </a:xfrm>
          <a:prstGeom prst="rect">
            <a:avLst/>
          </a:prstGeom>
        </p:spPr>
        <p:txBody>
          <a:bodyPr lIns="0" tIns="0" rIns="0" bIns="0" rtlCol="0" anchor="t">
            <a:spAutoFit/>
          </a:bodyPr>
          <a:lstStyle/>
          <a:p>
            <a:pPr marL="0" lvl="0" indent="0" algn="ctr">
              <a:lnSpc>
                <a:spcPts val="3129"/>
              </a:lnSpc>
              <a:spcBef>
                <a:spcPct val="0"/>
              </a:spcBef>
            </a:pPr>
            <a:r>
              <a:rPr lang="en-US" sz="2235">
                <a:solidFill>
                  <a:srgbClr val="000000"/>
                </a:solidFill>
                <a:latin typeface="Montserrat"/>
                <a:ea typeface="Montserrat"/>
                <a:cs typeface="Montserrat"/>
                <a:sym typeface="Montserrat"/>
              </a:rPr>
              <a:t>BACK END DEV.</a:t>
            </a:r>
          </a:p>
        </p:txBody>
      </p:sp>
      <p:sp>
        <p:nvSpPr>
          <p:cNvPr id="35" name="TextBox 35"/>
          <p:cNvSpPr txBox="1"/>
          <p:nvPr/>
        </p:nvSpPr>
        <p:spPr>
          <a:xfrm>
            <a:off x="7863639" y="8116750"/>
            <a:ext cx="3150826" cy="381378"/>
          </a:xfrm>
          <a:prstGeom prst="rect">
            <a:avLst/>
          </a:prstGeom>
        </p:spPr>
        <p:txBody>
          <a:bodyPr lIns="0" tIns="0" rIns="0" bIns="0" rtlCol="0" anchor="t">
            <a:spAutoFit/>
          </a:bodyPr>
          <a:lstStyle/>
          <a:p>
            <a:pPr marL="0" lvl="0" indent="0" algn="ctr">
              <a:lnSpc>
                <a:spcPts val="3129"/>
              </a:lnSpc>
              <a:spcBef>
                <a:spcPct val="0"/>
              </a:spcBef>
            </a:pPr>
            <a:r>
              <a:rPr lang="en-US" sz="2235">
                <a:solidFill>
                  <a:srgbClr val="000000"/>
                </a:solidFill>
                <a:latin typeface="Montserrat"/>
                <a:ea typeface="Montserrat"/>
                <a:cs typeface="Montserrat"/>
                <a:sym typeface="Montserrat"/>
              </a:rPr>
              <a:t>FRONT END DEV.</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4" name="TextBox 4"/>
          <p:cNvSpPr txBox="1"/>
          <p:nvPr/>
        </p:nvSpPr>
        <p:spPr>
          <a:xfrm>
            <a:off x="4913782" y="4659929"/>
            <a:ext cx="8460437" cy="1577994"/>
          </a:xfrm>
          <a:prstGeom prst="rect">
            <a:avLst/>
          </a:prstGeom>
        </p:spPr>
        <p:txBody>
          <a:bodyPr lIns="0" tIns="0" rIns="0" bIns="0" rtlCol="0" anchor="t">
            <a:spAutoFit/>
          </a:bodyPr>
          <a:lstStyle/>
          <a:p>
            <a:pPr algn="l">
              <a:lnSpc>
                <a:spcPts val="12508"/>
              </a:lnSpc>
            </a:pPr>
            <a:r>
              <a:rPr lang="en-US" sz="10424">
                <a:solidFill>
                  <a:srgbClr val="000000"/>
                </a:solidFill>
                <a:latin typeface="Montserrat Bold"/>
                <a:ea typeface="Montserrat Bold"/>
                <a:cs typeface="Montserrat Bold"/>
                <a:sym typeface="Montserrat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07304" y="4747260"/>
            <a:ext cx="4508966" cy="396240"/>
          </a:xfrm>
          <a:prstGeom prst="rect">
            <a:avLst/>
          </a:prstGeom>
        </p:spPr>
        <p:txBody>
          <a:bodyPr lIns="0" tIns="0" rIns="0" bIns="0" rtlCol="0" anchor="t">
            <a:spAutoFit/>
          </a:bodyPr>
          <a:lstStyle/>
          <a:p>
            <a:pPr algn="l">
              <a:lnSpc>
                <a:spcPts val="3360"/>
              </a:lnSpc>
            </a:pPr>
            <a:r>
              <a:rPr lang="en-US" sz="2400">
                <a:solidFill>
                  <a:srgbClr val="000000"/>
                </a:solidFill>
                <a:latin typeface="Montserrat Bold"/>
                <a:ea typeface="Montserrat Bold"/>
                <a:cs typeface="Montserrat Bold"/>
                <a:sym typeface="Montserrat Bold"/>
              </a:rPr>
              <a:t>MODULES:</a:t>
            </a:r>
          </a:p>
        </p:txBody>
      </p:sp>
      <p:sp>
        <p:nvSpPr>
          <p:cNvPr id="3" name="TextBox 3"/>
          <p:cNvSpPr txBox="1"/>
          <p:nvPr/>
        </p:nvSpPr>
        <p:spPr>
          <a:xfrm>
            <a:off x="1737398" y="3221086"/>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u="none" strike="noStrike">
                <a:solidFill>
                  <a:srgbClr val="000000"/>
                </a:solidFill>
                <a:latin typeface="Montserrat Bold"/>
                <a:ea typeface="Montserrat Bold"/>
                <a:cs typeface="Montserrat Bold"/>
                <a:sym typeface="Montserrat Bold"/>
              </a:rPr>
              <a:t>Introduction</a:t>
            </a:r>
          </a:p>
        </p:txBody>
      </p:sp>
      <p:sp>
        <p:nvSpPr>
          <p:cNvPr id="4" name="TextBox 4"/>
          <p:cNvSpPr txBox="1"/>
          <p:nvPr/>
        </p:nvSpPr>
        <p:spPr>
          <a:xfrm>
            <a:off x="1737398" y="4753324"/>
            <a:ext cx="7195263" cy="3663122"/>
          </a:xfrm>
          <a:prstGeom prst="rect">
            <a:avLst/>
          </a:prstGeom>
        </p:spPr>
        <p:txBody>
          <a:bodyPr lIns="0" tIns="0" rIns="0" bIns="0" rtlCol="0" anchor="t">
            <a:spAutoFit/>
          </a:bodyPr>
          <a:lstStyle/>
          <a:p>
            <a:pPr algn="l">
              <a:lnSpc>
                <a:spcPts val="2930"/>
              </a:lnSpc>
            </a:pPr>
            <a:r>
              <a:rPr lang="en-US" sz="2093">
                <a:solidFill>
                  <a:srgbClr val="101010"/>
                </a:solidFill>
                <a:latin typeface="Montserrat"/>
                <a:ea typeface="Montserrat"/>
                <a:cs typeface="Montserrat"/>
                <a:sym typeface="Montserrat"/>
              </a:rPr>
              <a:t>The Hospital Management System (HMS) is designed to streamline and automate the operations of healthcare facilities. This project aims to provide an integrated solution for managing hospital resources, patient information, doctor schedules, and administrative tasks. By leveraging modern software engineering practices, the system ensures efficient and secure handling of sensitive data, such as patient records, appointments, and medical prescriptions.</a:t>
            </a:r>
          </a:p>
          <a:p>
            <a:pPr marL="0" lvl="0" indent="0" algn="l">
              <a:lnSpc>
                <a:spcPts val="2930"/>
              </a:lnSpc>
              <a:spcBef>
                <a:spcPct val="0"/>
              </a:spcBef>
            </a:pPr>
            <a:endParaRPr lang="en-US" sz="2093">
              <a:solidFill>
                <a:srgbClr val="101010"/>
              </a:solidFill>
              <a:latin typeface="Montserrat"/>
              <a:ea typeface="Montserrat"/>
              <a:cs typeface="Montserrat"/>
              <a:sym typeface="Montserrat"/>
            </a:endParaRPr>
          </a:p>
        </p:txBody>
      </p:sp>
      <p:sp>
        <p:nvSpPr>
          <p:cNvPr id="5" name="TextBox 5"/>
          <p:cNvSpPr txBox="1"/>
          <p:nvPr/>
        </p:nvSpPr>
        <p:spPr>
          <a:xfrm>
            <a:off x="10607304" y="5391822"/>
            <a:ext cx="4317578" cy="2585253"/>
          </a:xfrm>
          <a:prstGeom prst="rect">
            <a:avLst/>
          </a:prstGeom>
        </p:spPr>
        <p:txBody>
          <a:bodyPr lIns="0" tIns="0" rIns="0" bIns="0" rtlCol="0" anchor="t">
            <a:spAutoFit/>
          </a:bodyPr>
          <a:lstStyle/>
          <a:p>
            <a:pPr marL="451962" lvl="1" indent="-225981" algn="l">
              <a:lnSpc>
                <a:spcPts val="2930"/>
              </a:lnSpc>
              <a:buFont typeface="Arial"/>
              <a:buChar char="•"/>
            </a:pPr>
            <a:r>
              <a:rPr lang="en-US" sz="2093">
                <a:solidFill>
                  <a:srgbClr val="101010"/>
                </a:solidFill>
                <a:latin typeface="Montserrat"/>
                <a:ea typeface="Montserrat"/>
                <a:cs typeface="Montserrat"/>
                <a:sym typeface="Montserrat"/>
              </a:rPr>
              <a:t>Employee Management</a:t>
            </a:r>
          </a:p>
          <a:p>
            <a:pPr marL="903924" lvl="2" indent="-301308" algn="l">
              <a:lnSpc>
                <a:spcPts val="2930"/>
              </a:lnSpc>
              <a:buFont typeface="Arial"/>
              <a:buChar char="⚬"/>
            </a:pPr>
            <a:r>
              <a:rPr lang="en-US" sz="2093">
                <a:solidFill>
                  <a:srgbClr val="101010"/>
                </a:solidFill>
                <a:latin typeface="Montserrat"/>
                <a:ea typeface="Montserrat"/>
                <a:cs typeface="Montserrat"/>
                <a:sym typeface="Montserrat"/>
              </a:rPr>
              <a:t>Doctor</a:t>
            </a:r>
          </a:p>
          <a:p>
            <a:pPr marL="903924" lvl="2" indent="-301308" algn="l">
              <a:lnSpc>
                <a:spcPts val="2930"/>
              </a:lnSpc>
              <a:buFont typeface="Arial"/>
              <a:buChar char="⚬"/>
            </a:pPr>
            <a:r>
              <a:rPr lang="en-US" sz="2093">
                <a:solidFill>
                  <a:srgbClr val="101010"/>
                </a:solidFill>
                <a:latin typeface="Montserrat"/>
                <a:ea typeface="Montserrat"/>
                <a:cs typeface="Montserrat"/>
                <a:sym typeface="Montserrat"/>
              </a:rPr>
              <a:t>User</a:t>
            </a:r>
          </a:p>
          <a:p>
            <a:pPr marL="903924" lvl="2" indent="-301308" algn="l">
              <a:lnSpc>
                <a:spcPts val="2930"/>
              </a:lnSpc>
              <a:buFont typeface="Arial"/>
              <a:buChar char="⚬"/>
            </a:pPr>
            <a:r>
              <a:rPr lang="en-US" sz="2093">
                <a:solidFill>
                  <a:srgbClr val="101010"/>
                </a:solidFill>
                <a:latin typeface="Montserrat"/>
                <a:ea typeface="Montserrat"/>
                <a:cs typeface="Montserrat"/>
                <a:sym typeface="Montserrat"/>
              </a:rPr>
              <a:t>Admin</a:t>
            </a:r>
          </a:p>
          <a:p>
            <a:pPr marL="451962" lvl="1" indent="-225981" algn="l">
              <a:lnSpc>
                <a:spcPts val="2930"/>
              </a:lnSpc>
              <a:buFont typeface="Arial"/>
              <a:buChar char="•"/>
            </a:pPr>
            <a:r>
              <a:rPr lang="en-US" sz="2093">
                <a:solidFill>
                  <a:srgbClr val="101010"/>
                </a:solidFill>
                <a:latin typeface="Montserrat"/>
                <a:ea typeface="Montserrat"/>
                <a:cs typeface="Montserrat"/>
                <a:sym typeface="Montserrat"/>
              </a:rPr>
              <a:t>Patient Management</a:t>
            </a:r>
          </a:p>
          <a:p>
            <a:pPr marL="451962" lvl="1" indent="-225981" algn="l">
              <a:lnSpc>
                <a:spcPts val="2930"/>
              </a:lnSpc>
              <a:buFont typeface="Arial"/>
              <a:buChar char="•"/>
            </a:pPr>
            <a:r>
              <a:rPr lang="en-US" sz="2093">
                <a:solidFill>
                  <a:srgbClr val="101010"/>
                </a:solidFill>
                <a:latin typeface="Montserrat"/>
                <a:ea typeface="Montserrat"/>
                <a:cs typeface="Montserrat"/>
                <a:sym typeface="Montserrat"/>
              </a:rPr>
              <a:t>Appointing Schedules</a:t>
            </a:r>
          </a:p>
          <a:p>
            <a:pPr marL="451962" lvl="1" indent="-225981" algn="l">
              <a:lnSpc>
                <a:spcPts val="2930"/>
              </a:lnSpc>
              <a:buFont typeface="Arial"/>
              <a:buChar char="•"/>
            </a:pPr>
            <a:r>
              <a:rPr lang="en-US" sz="2093">
                <a:solidFill>
                  <a:srgbClr val="101010"/>
                </a:solidFill>
                <a:latin typeface="Montserrat"/>
                <a:ea typeface="Montserrat"/>
                <a:cs typeface="Montserrat"/>
                <a:sym typeface="Montserrat"/>
              </a:rPr>
              <a:t>Medication and Testing</a:t>
            </a:r>
          </a:p>
        </p:txBody>
      </p:sp>
      <p:grpSp>
        <p:nvGrpSpPr>
          <p:cNvPr id="6" name="Group 6"/>
          <p:cNvGrpSpPr/>
          <p:nvPr/>
        </p:nvGrpSpPr>
        <p:grpSpPr>
          <a:xfrm>
            <a:off x="0" y="0"/>
            <a:ext cx="18288000" cy="1874361"/>
            <a:chOff x="0" y="0"/>
            <a:chExt cx="9414331" cy="964887"/>
          </a:xfrm>
        </p:grpSpPr>
        <p:sp>
          <p:nvSpPr>
            <p:cNvPr id="7" name="Freeform 7"/>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9580335" y="4639024"/>
            <a:ext cx="0" cy="3843312"/>
          </a:xfrm>
          <a:prstGeom prst="line">
            <a:avLst/>
          </a:prstGeom>
          <a:ln w="38100" cap="flat">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993275"/>
            <a:ext cx="8434945" cy="1293725"/>
            <a:chOff x="0" y="0"/>
            <a:chExt cx="2137108" cy="327783"/>
          </a:xfrm>
        </p:grpSpPr>
        <p:sp>
          <p:nvSpPr>
            <p:cNvPr id="3" name="Freeform 3"/>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4" name="TextBox 4"/>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9209" y="0"/>
            <a:ext cx="8434945" cy="1293725"/>
            <a:chOff x="0" y="0"/>
            <a:chExt cx="2137108" cy="327783"/>
          </a:xfrm>
        </p:grpSpPr>
        <p:sp>
          <p:nvSpPr>
            <p:cNvPr id="6" name="Freeform 6"/>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144000" y="3546241"/>
            <a:ext cx="373881" cy="3738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3917175" y="1028700"/>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2"/>
            <a:stretch>
              <a:fillRect/>
            </a:stretch>
          </a:blipFill>
        </p:spPr>
      </p:sp>
      <p:sp>
        <p:nvSpPr>
          <p:cNvPr id="12" name="TextBox 12"/>
          <p:cNvSpPr txBox="1"/>
          <p:nvPr/>
        </p:nvSpPr>
        <p:spPr>
          <a:xfrm>
            <a:off x="10380888" y="1839789"/>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a:solidFill>
                  <a:srgbClr val="000000"/>
                </a:solidFill>
                <a:latin typeface="Montserrat Bold"/>
                <a:ea typeface="Montserrat Bold"/>
                <a:cs typeface="Montserrat Bold"/>
                <a:sym typeface="Montserrat Bold"/>
              </a:rPr>
              <a:t>FEATURES:</a:t>
            </a:r>
          </a:p>
        </p:txBody>
      </p:sp>
      <p:sp>
        <p:nvSpPr>
          <p:cNvPr id="13" name="TextBox 13"/>
          <p:cNvSpPr txBox="1"/>
          <p:nvPr/>
        </p:nvSpPr>
        <p:spPr>
          <a:xfrm>
            <a:off x="9517881" y="3508141"/>
            <a:ext cx="8265806" cy="5054367"/>
          </a:xfrm>
          <a:prstGeom prst="rect">
            <a:avLst/>
          </a:prstGeom>
        </p:spPr>
        <p:txBody>
          <a:bodyPr lIns="0" tIns="0" rIns="0" bIns="0" rtlCol="0" anchor="t">
            <a:spAutoFit/>
          </a:bodyPr>
          <a:lstStyle/>
          <a:p>
            <a:pPr marL="474698" lvl="1" indent="-237349" algn="l">
              <a:lnSpc>
                <a:spcPts val="3078"/>
              </a:lnSpc>
              <a:buFont typeface="Arial"/>
              <a:buChar char="•"/>
            </a:pPr>
            <a:r>
              <a:rPr lang="en-US" sz="2198">
                <a:solidFill>
                  <a:srgbClr val="101010"/>
                </a:solidFill>
                <a:latin typeface="Montserrat Bold"/>
                <a:ea typeface="Montserrat Bold"/>
                <a:cs typeface="Montserrat Bold"/>
                <a:sym typeface="Montserrat Bold"/>
              </a:rPr>
              <a:t>AUTHENTICATION</a:t>
            </a:r>
          </a:p>
          <a:p>
            <a:pPr marL="949397" lvl="2" indent="-316466" algn="l">
              <a:lnSpc>
                <a:spcPts val="3078"/>
              </a:lnSpc>
              <a:buFont typeface="Arial"/>
              <a:buChar char="⚬"/>
            </a:pPr>
            <a:r>
              <a:rPr lang="en-US" sz="2198">
                <a:solidFill>
                  <a:srgbClr val="101010"/>
                </a:solidFill>
                <a:latin typeface="Montserrat"/>
                <a:ea typeface="Montserrat"/>
                <a:cs typeface="Montserrat"/>
                <a:sym typeface="Montserrat"/>
              </a:rPr>
              <a:t>Secure login system for different types of users (patients, doctors, admins).</a:t>
            </a:r>
          </a:p>
          <a:p>
            <a:pPr marL="474698" lvl="1" indent="-237349" algn="l">
              <a:lnSpc>
                <a:spcPts val="3078"/>
              </a:lnSpc>
              <a:buFont typeface="Arial"/>
              <a:buChar char="•"/>
            </a:pPr>
            <a:r>
              <a:rPr lang="en-US" sz="2198">
                <a:solidFill>
                  <a:srgbClr val="101010"/>
                </a:solidFill>
                <a:latin typeface="Montserrat Bold"/>
                <a:ea typeface="Montserrat Bold"/>
                <a:cs typeface="Montserrat Bold"/>
                <a:sym typeface="Montserrat Bold"/>
              </a:rPr>
              <a:t>USER MANAGEMENT</a:t>
            </a:r>
          </a:p>
          <a:p>
            <a:pPr marL="949397" lvl="2" indent="-316466" algn="l">
              <a:lnSpc>
                <a:spcPts val="3078"/>
              </a:lnSpc>
              <a:buFont typeface="Arial"/>
              <a:buChar char="⚬"/>
            </a:pPr>
            <a:r>
              <a:rPr lang="en-US" sz="2198">
                <a:solidFill>
                  <a:srgbClr val="101010"/>
                </a:solidFill>
                <a:latin typeface="Montserrat"/>
                <a:ea typeface="Montserrat"/>
                <a:cs typeface="Montserrat"/>
                <a:sym typeface="Montserrat"/>
              </a:rPr>
              <a:t>Register new patients</a:t>
            </a:r>
          </a:p>
          <a:p>
            <a:pPr marL="949397" lvl="2" indent="-316466" algn="l">
              <a:lnSpc>
                <a:spcPts val="3078"/>
              </a:lnSpc>
              <a:buFont typeface="Arial"/>
              <a:buChar char="⚬"/>
            </a:pPr>
            <a:r>
              <a:rPr lang="en-US" sz="2198">
                <a:solidFill>
                  <a:srgbClr val="101010"/>
                </a:solidFill>
                <a:latin typeface="Montserrat"/>
                <a:ea typeface="Montserrat"/>
                <a:cs typeface="Montserrat"/>
                <a:sym typeface="Montserrat"/>
              </a:rPr>
              <a:t>Book and manage appointments</a:t>
            </a:r>
          </a:p>
          <a:p>
            <a:pPr marL="474698" lvl="1" indent="-237349" algn="l">
              <a:lnSpc>
                <a:spcPts val="3078"/>
              </a:lnSpc>
              <a:buFont typeface="Arial"/>
              <a:buChar char="•"/>
            </a:pPr>
            <a:r>
              <a:rPr lang="en-US" sz="2198">
                <a:solidFill>
                  <a:srgbClr val="101010"/>
                </a:solidFill>
                <a:latin typeface="Montserrat Bold"/>
                <a:ea typeface="Montserrat Bold"/>
                <a:cs typeface="Montserrat Bold"/>
                <a:sym typeface="Montserrat Bold"/>
              </a:rPr>
              <a:t>DOCTOR MANAGEMENT</a:t>
            </a:r>
          </a:p>
          <a:p>
            <a:pPr marL="949397" lvl="2" indent="-316466" algn="l">
              <a:lnSpc>
                <a:spcPts val="3078"/>
              </a:lnSpc>
              <a:buFont typeface="Arial"/>
              <a:buChar char="⚬"/>
            </a:pPr>
            <a:r>
              <a:rPr lang="en-US" sz="2198">
                <a:solidFill>
                  <a:srgbClr val="101010"/>
                </a:solidFill>
                <a:latin typeface="Montserrat"/>
                <a:ea typeface="Montserrat"/>
                <a:cs typeface="Montserrat"/>
                <a:sym typeface="Montserrat"/>
              </a:rPr>
              <a:t>Set and update Availability</a:t>
            </a:r>
          </a:p>
          <a:p>
            <a:pPr marL="949397" lvl="2" indent="-316466" algn="l">
              <a:lnSpc>
                <a:spcPts val="3078"/>
              </a:lnSpc>
              <a:buFont typeface="Arial"/>
              <a:buChar char="⚬"/>
            </a:pPr>
            <a:r>
              <a:rPr lang="en-US" sz="2198">
                <a:solidFill>
                  <a:srgbClr val="101010"/>
                </a:solidFill>
                <a:latin typeface="Montserrat"/>
                <a:ea typeface="Montserrat"/>
                <a:cs typeface="Montserrat"/>
                <a:sym typeface="Montserrat"/>
              </a:rPr>
              <a:t>Cancel and manage appointments</a:t>
            </a:r>
          </a:p>
          <a:p>
            <a:pPr marL="474698" lvl="1" indent="-237349" algn="l">
              <a:lnSpc>
                <a:spcPts val="3078"/>
              </a:lnSpc>
              <a:buFont typeface="Arial"/>
              <a:buChar char="•"/>
            </a:pPr>
            <a:r>
              <a:rPr lang="en-US" sz="2198">
                <a:solidFill>
                  <a:srgbClr val="101010"/>
                </a:solidFill>
                <a:latin typeface="Montserrat Bold"/>
                <a:ea typeface="Montserrat Bold"/>
                <a:cs typeface="Montserrat Bold"/>
                <a:sym typeface="Montserrat Bold"/>
              </a:rPr>
              <a:t>ADMIN FUNCTIONS</a:t>
            </a:r>
          </a:p>
          <a:p>
            <a:pPr marL="949397" lvl="2" indent="-316466" algn="l">
              <a:lnSpc>
                <a:spcPts val="3078"/>
              </a:lnSpc>
              <a:buFont typeface="Arial"/>
              <a:buChar char="⚬"/>
            </a:pPr>
            <a:r>
              <a:rPr lang="en-US" sz="2198">
                <a:solidFill>
                  <a:srgbClr val="101010"/>
                </a:solidFill>
                <a:latin typeface="Montserrat"/>
                <a:ea typeface="Montserrat"/>
                <a:cs typeface="Montserrat"/>
                <a:sym typeface="Montserrat"/>
              </a:rPr>
              <a:t>Add or remove user or doctors</a:t>
            </a:r>
          </a:p>
          <a:p>
            <a:pPr marL="949397" lvl="2" indent="-316466" algn="l">
              <a:lnSpc>
                <a:spcPts val="3078"/>
              </a:lnSpc>
              <a:buFont typeface="Arial"/>
              <a:buChar char="⚬"/>
            </a:pPr>
            <a:r>
              <a:rPr lang="en-US" sz="2198">
                <a:solidFill>
                  <a:srgbClr val="101010"/>
                </a:solidFill>
                <a:latin typeface="Montserrat"/>
                <a:ea typeface="Montserrat"/>
                <a:cs typeface="Montserrat"/>
                <a:sym typeface="Montserrat"/>
              </a:rPr>
              <a:t>Manage overall hospital schedules and appointments.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628085" cy="441450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262874" cy="403103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4974962" y="3894483"/>
            <a:ext cx="3628085" cy="4414507"/>
            <a:chOff x="0" y="0"/>
            <a:chExt cx="1693662" cy="2060779"/>
          </a:xfrm>
        </p:grpSpPr>
        <p:sp>
          <p:nvSpPr>
            <p:cNvPr id="16" name="Freeform 1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7" name="TextBox 1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5157567" y="4074774"/>
            <a:ext cx="3262874" cy="4031036"/>
            <a:chOff x="0" y="0"/>
            <a:chExt cx="1523174" cy="1881767"/>
          </a:xfrm>
        </p:grpSpPr>
        <p:sp>
          <p:nvSpPr>
            <p:cNvPr id="19" name="Freeform 1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20" name="TextBox 2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837771" y="3131890"/>
            <a:ext cx="1902465" cy="190246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9107871" y="3894483"/>
            <a:ext cx="3628085" cy="4414507"/>
            <a:chOff x="0" y="0"/>
            <a:chExt cx="1693662" cy="2060779"/>
          </a:xfrm>
        </p:grpSpPr>
        <p:sp>
          <p:nvSpPr>
            <p:cNvPr id="25" name="Freeform 2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6" name="TextBox 26"/>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9290476" y="4074774"/>
            <a:ext cx="3262874" cy="4031036"/>
            <a:chOff x="0" y="0"/>
            <a:chExt cx="1523174" cy="1881767"/>
          </a:xfrm>
        </p:grpSpPr>
        <p:sp>
          <p:nvSpPr>
            <p:cNvPr id="28" name="Freeform 2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29" name="TextBox 2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9970681" y="3131890"/>
            <a:ext cx="1902465" cy="19024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3240781" y="3894483"/>
            <a:ext cx="3628085" cy="4414507"/>
            <a:chOff x="0" y="0"/>
            <a:chExt cx="1693662" cy="2060779"/>
          </a:xfrm>
        </p:grpSpPr>
        <p:sp>
          <p:nvSpPr>
            <p:cNvPr id="34" name="Freeform 3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35" name="TextBox 3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13423386" y="4074774"/>
            <a:ext cx="3262874" cy="4031036"/>
            <a:chOff x="0" y="0"/>
            <a:chExt cx="1523174" cy="1881767"/>
          </a:xfrm>
        </p:grpSpPr>
        <p:sp>
          <p:nvSpPr>
            <p:cNvPr id="37" name="Freeform 3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38" name="TextBox 3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9" name="Group 39"/>
          <p:cNvGrpSpPr/>
          <p:nvPr/>
        </p:nvGrpSpPr>
        <p:grpSpPr>
          <a:xfrm>
            <a:off x="14103591" y="3131890"/>
            <a:ext cx="1902465" cy="190246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Freeform 42"/>
          <p:cNvSpPr/>
          <p:nvPr/>
        </p:nvSpPr>
        <p:spPr>
          <a:xfrm>
            <a:off x="10269921" y="3552297"/>
            <a:ext cx="1263132" cy="1044955"/>
          </a:xfrm>
          <a:custGeom>
            <a:avLst/>
            <a:gdLst/>
            <a:ahLst/>
            <a:cxnLst/>
            <a:rect l="l" t="t" r="r" b="b"/>
            <a:pathLst>
              <a:path w="1263132" h="1044955">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3" name="Freeform 43"/>
          <p:cNvSpPr/>
          <p:nvPr/>
        </p:nvSpPr>
        <p:spPr>
          <a:xfrm>
            <a:off x="14473885" y="3552297"/>
            <a:ext cx="1215301" cy="1171109"/>
          </a:xfrm>
          <a:custGeom>
            <a:avLst/>
            <a:gdLst/>
            <a:ahLst/>
            <a:cxnLst/>
            <a:rect l="l" t="t" r="r" b="b"/>
            <a:pathLst>
              <a:path w="1215301" h="1171109">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4" name="Freeform 44"/>
          <p:cNvSpPr/>
          <p:nvPr/>
        </p:nvSpPr>
        <p:spPr>
          <a:xfrm>
            <a:off x="6338593" y="3552297"/>
            <a:ext cx="883328" cy="1099164"/>
          </a:xfrm>
          <a:custGeom>
            <a:avLst/>
            <a:gdLst/>
            <a:ahLst/>
            <a:cxnLst/>
            <a:rect l="l" t="t" r="r" b="b"/>
            <a:pathLst>
              <a:path w="883328" h="1099164">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5" name="TextBox 45"/>
          <p:cNvSpPr txBox="1"/>
          <p:nvPr/>
        </p:nvSpPr>
        <p:spPr>
          <a:xfrm>
            <a:off x="1404039" y="6073161"/>
            <a:ext cx="2694623" cy="1977557"/>
          </a:xfrm>
          <a:prstGeom prst="rect">
            <a:avLst/>
          </a:prstGeom>
        </p:spPr>
        <p:txBody>
          <a:bodyPr lIns="0" tIns="0" rIns="0" bIns="0" rtlCol="0" anchor="t">
            <a:spAutoFit/>
          </a:bodyPr>
          <a:lstStyle/>
          <a:p>
            <a:pPr algn="ctr">
              <a:lnSpc>
                <a:spcPts val="1957"/>
              </a:lnSpc>
              <a:spcBef>
                <a:spcPct val="0"/>
              </a:spcBef>
            </a:pPr>
            <a:r>
              <a:rPr lang="en-US" sz="1397">
                <a:solidFill>
                  <a:srgbClr val="101010"/>
                </a:solidFill>
                <a:latin typeface="Montserrat"/>
                <a:ea typeface="Montserrat"/>
                <a:cs typeface="Montserrat"/>
                <a:sym typeface="Montserrat"/>
              </a:rPr>
              <a:t>All</a:t>
            </a:r>
            <a:r>
              <a:rPr lang="en-US" sz="1397" u="none" strike="noStrike">
                <a:solidFill>
                  <a:srgbClr val="101010"/>
                </a:solidFill>
                <a:latin typeface="Montserrat"/>
                <a:ea typeface="Montserrat"/>
                <a:cs typeface="Montserrat"/>
                <a:sym typeface="Montserrat"/>
              </a:rPr>
              <a:t>ows users to book appointments on behalf of patients with doctors based on availability. The system tracks doctor schedules, shifts, and ensures conflict-free appointments.</a:t>
            </a:r>
          </a:p>
          <a:p>
            <a:pPr marL="0" lvl="0" indent="0" algn="ctr">
              <a:lnSpc>
                <a:spcPts val="1957"/>
              </a:lnSpc>
              <a:spcBef>
                <a:spcPct val="0"/>
              </a:spcBef>
            </a:pPr>
            <a:endParaRPr lang="en-US" sz="1397" u="none" strike="noStrike">
              <a:solidFill>
                <a:srgbClr val="101010"/>
              </a:solidFill>
              <a:latin typeface="Montserrat"/>
              <a:ea typeface="Montserrat"/>
              <a:cs typeface="Montserrat"/>
              <a:sym typeface="Montserrat"/>
            </a:endParaRPr>
          </a:p>
        </p:txBody>
      </p:sp>
      <p:sp>
        <p:nvSpPr>
          <p:cNvPr id="46" name="TextBox 46"/>
          <p:cNvSpPr txBox="1"/>
          <p:nvPr/>
        </p:nvSpPr>
        <p:spPr>
          <a:xfrm>
            <a:off x="1404039" y="5291530"/>
            <a:ext cx="2877407" cy="711952"/>
          </a:xfrm>
          <a:prstGeom prst="rect">
            <a:avLst/>
          </a:prstGeom>
        </p:spPr>
        <p:txBody>
          <a:bodyPr lIns="0" tIns="0" rIns="0" bIns="0" rtlCol="0" anchor="t">
            <a:spAutoFit/>
          </a:bodyPr>
          <a:lstStyle/>
          <a:p>
            <a:pPr marL="0" lvl="0" indent="0" algn="ctr">
              <a:lnSpc>
                <a:spcPts val="2913"/>
              </a:lnSpc>
              <a:spcBef>
                <a:spcPct val="0"/>
              </a:spcBef>
            </a:pPr>
            <a:r>
              <a:rPr lang="en-US" sz="2081">
                <a:solidFill>
                  <a:srgbClr val="000000"/>
                </a:solidFill>
                <a:latin typeface="Montserrat Bold"/>
                <a:ea typeface="Montserrat Bold"/>
                <a:cs typeface="Montserrat Bold"/>
                <a:sym typeface="Montserrat Bold"/>
              </a:rPr>
              <a:t>Appointment Booking</a:t>
            </a:r>
          </a:p>
        </p:txBody>
      </p:sp>
      <p:sp>
        <p:nvSpPr>
          <p:cNvPr id="47" name="TextBox 47"/>
          <p:cNvSpPr txBox="1"/>
          <p:nvPr/>
        </p:nvSpPr>
        <p:spPr>
          <a:xfrm>
            <a:off x="3422550" y="1407865"/>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u="none" strike="noStrike">
                <a:solidFill>
                  <a:srgbClr val="101010"/>
                </a:solidFill>
                <a:latin typeface="Montserrat Bold"/>
                <a:ea typeface="Montserrat Bold"/>
                <a:cs typeface="Montserrat Bold"/>
                <a:sym typeface="Montserrat Bold"/>
              </a:rPr>
              <a:t>Our services</a:t>
            </a:r>
          </a:p>
        </p:txBody>
      </p:sp>
      <p:sp>
        <p:nvSpPr>
          <p:cNvPr id="48" name="TextBox 48"/>
          <p:cNvSpPr txBox="1"/>
          <p:nvPr/>
        </p:nvSpPr>
        <p:spPr>
          <a:xfrm>
            <a:off x="5443619" y="6061717"/>
            <a:ext cx="2690771" cy="1974771"/>
          </a:xfrm>
          <a:prstGeom prst="rect">
            <a:avLst/>
          </a:prstGeom>
        </p:spPr>
        <p:txBody>
          <a:bodyPr lIns="0" tIns="0" rIns="0" bIns="0" rtlCol="0" anchor="t">
            <a:spAutoFit/>
          </a:bodyPr>
          <a:lstStyle/>
          <a:p>
            <a:pPr algn="ctr">
              <a:lnSpc>
                <a:spcPts val="1954"/>
              </a:lnSpc>
              <a:spcBef>
                <a:spcPct val="0"/>
              </a:spcBef>
            </a:pPr>
            <a:r>
              <a:rPr lang="en-US" sz="1395">
                <a:solidFill>
                  <a:srgbClr val="101010"/>
                </a:solidFill>
                <a:latin typeface="Montserrat"/>
                <a:ea typeface="Montserrat"/>
                <a:cs typeface="Montserrat"/>
                <a:sym typeface="Montserrat"/>
              </a:rPr>
              <a:t>Manag</a:t>
            </a:r>
            <a:r>
              <a:rPr lang="en-US" sz="1395" u="none" strike="noStrike">
                <a:solidFill>
                  <a:srgbClr val="101010"/>
                </a:solidFill>
                <a:latin typeface="Montserrat"/>
                <a:ea typeface="Montserrat"/>
                <a:cs typeface="Montserrat"/>
                <a:sym typeface="Montserrat"/>
              </a:rPr>
              <a:t>es patient records, including personal details, medical history, and treatment plans. It also facilitates patient registration and ensures the accuracy and privacy of patient data.</a:t>
            </a:r>
          </a:p>
          <a:p>
            <a:pPr marL="0" lvl="0" indent="0" algn="ctr">
              <a:lnSpc>
                <a:spcPts val="1954"/>
              </a:lnSpc>
              <a:spcBef>
                <a:spcPct val="0"/>
              </a:spcBef>
            </a:pPr>
            <a:endParaRPr lang="en-US" sz="1395" u="none" strike="noStrike">
              <a:solidFill>
                <a:srgbClr val="101010"/>
              </a:solidFill>
              <a:latin typeface="Montserrat"/>
              <a:ea typeface="Montserrat"/>
              <a:cs typeface="Montserrat"/>
              <a:sym typeface="Montserrat"/>
            </a:endParaRPr>
          </a:p>
        </p:txBody>
      </p:sp>
      <p:sp>
        <p:nvSpPr>
          <p:cNvPr id="49" name="TextBox 49"/>
          <p:cNvSpPr txBox="1"/>
          <p:nvPr/>
        </p:nvSpPr>
        <p:spPr>
          <a:xfrm>
            <a:off x="5350300" y="5291530"/>
            <a:ext cx="2877407" cy="711952"/>
          </a:xfrm>
          <a:prstGeom prst="rect">
            <a:avLst/>
          </a:prstGeom>
        </p:spPr>
        <p:txBody>
          <a:bodyPr lIns="0" tIns="0" rIns="0" bIns="0" rtlCol="0" anchor="t">
            <a:spAutoFit/>
          </a:bodyPr>
          <a:lstStyle/>
          <a:p>
            <a:pPr marL="0" lvl="0" indent="0" algn="ctr">
              <a:lnSpc>
                <a:spcPts val="2913"/>
              </a:lnSpc>
              <a:spcBef>
                <a:spcPct val="0"/>
              </a:spcBef>
            </a:pPr>
            <a:r>
              <a:rPr lang="en-US" sz="2081">
                <a:solidFill>
                  <a:srgbClr val="000000"/>
                </a:solidFill>
                <a:latin typeface="Montserrat Bold"/>
                <a:ea typeface="Montserrat Bold"/>
                <a:cs typeface="Montserrat Bold"/>
                <a:sym typeface="Montserrat Bold"/>
              </a:rPr>
              <a:t>Patient Management</a:t>
            </a:r>
          </a:p>
        </p:txBody>
      </p:sp>
      <p:sp>
        <p:nvSpPr>
          <p:cNvPr id="50" name="TextBox 50"/>
          <p:cNvSpPr txBox="1"/>
          <p:nvPr/>
        </p:nvSpPr>
        <p:spPr>
          <a:xfrm>
            <a:off x="9576528" y="6061717"/>
            <a:ext cx="2690771" cy="1974771"/>
          </a:xfrm>
          <a:prstGeom prst="rect">
            <a:avLst/>
          </a:prstGeom>
        </p:spPr>
        <p:txBody>
          <a:bodyPr lIns="0" tIns="0" rIns="0" bIns="0" rtlCol="0" anchor="t">
            <a:spAutoFit/>
          </a:bodyPr>
          <a:lstStyle/>
          <a:p>
            <a:pPr marL="0" lvl="0" indent="0" algn="ctr">
              <a:lnSpc>
                <a:spcPts val="1954"/>
              </a:lnSpc>
              <a:spcBef>
                <a:spcPct val="0"/>
              </a:spcBef>
            </a:pPr>
            <a:r>
              <a:rPr lang="en-US" sz="1395">
                <a:solidFill>
                  <a:srgbClr val="101010"/>
                </a:solidFill>
                <a:latin typeface="Montserrat"/>
                <a:ea typeface="Montserrat"/>
                <a:cs typeface="Montserrat"/>
                <a:sym typeface="Montserrat"/>
              </a:rPr>
              <a:t>Handles the creation, updating, and management of hospital staff, including doctors and administrative personnel. Role-based access control ensures that only authorized users can access specific features</a:t>
            </a:r>
          </a:p>
        </p:txBody>
      </p:sp>
      <p:sp>
        <p:nvSpPr>
          <p:cNvPr id="51" name="TextBox 51"/>
          <p:cNvSpPr txBox="1"/>
          <p:nvPr/>
        </p:nvSpPr>
        <p:spPr>
          <a:xfrm>
            <a:off x="9483210" y="5291530"/>
            <a:ext cx="2877407" cy="711952"/>
          </a:xfrm>
          <a:prstGeom prst="rect">
            <a:avLst/>
          </a:prstGeom>
        </p:spPr>
        <p:txBody>
          <a:bodyPr lIns="0" tIns="0" rIns="0" bIns="0" rtlCol="0" anchor="t">
            <a:spAutoFit/>
          </a:bodyPr>
          <a:lstStyle/>
          <a:p>
            <a:pPr marL="0" lvl="0" indent="0" algn="ctr">
              <a:lnSpc>
                <a:spcPts val="2913"/>
              </a:lnSpc>
              <a:spcBef>
                <a:spcPct val="0"/>
              </a:spcBef>
            </a:pPr>
            <a:r>
              <a:rPr lang="en-US" sz="2081">
                <a:solidFill>
                  <a:srgbClr val="000000"/>
                </a:solidFill>
                <a:latin typeface="Montserrat Bold"/>
                <a:ea typeface="Montserrat Bold"/>
                <a:cs typeface="Montserrat Bold"/>
                <a:sym typeface="Montserrat Bold"/>
              </a:rPr>
              <a:t>Employee Management</a:t>
            </a:r>
          </a:p>
        </p:txBody>
      </p:sp>
      <p:sp>
        <p:nvSpPr>
          <p:cNvPr id="52" name="TextBox 52"/>
          <p:cNvSpPr txBox="1"/>
          <p:nvPr/>
        </p:nvSpPr>
        <p:spPr>
          <a:xfrm>
            <a:off x="13642832" y="6061717"/>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a:solidFill>
                  <a:srgbClr val="101010"/>
                </a:solidFill>
                <a:latin typeface="Montserrat"/>
                <a:ea typeface="Montserrat"/>
                <a:cs typeface="Montserrat"/>
                <a:sym typeface="Montserrat"/>
              </a:rPr>
              <a:t>Provides doctors with the ability to prescribe medications and order tests for patients. It keeps a detailed record of prescriptions and test results, ensuring continuity of care</a:t>
            </a:r>
          </a:p>
        </p:txBody>
      </p:sp>
      <p:sp>
        <p:nvSpPr>
          <p:cNvPr id="53" name="TextBox 53"/>
          <p:cNvSpPr txBox="1"/>
          <p:nvPr/>
        </p:nvSpPr>
        <p:spPr>
          <a:xfrm>
            <a:off x="13616120" y="5291530"/>
            <a:ext cx="2877407" cy="711952"/>
          </a:xfrm>
          <a:prstGeom prst="rect">
            <a:avLst/>
          </a:prstGeom>
        </p:spPr>
        <p:txBody>
          <a:bodyPr lIns="0" tIns="0" rIns="0" bIns="0" rtlCol="0" anchor="t">
            <a:spAutoFit/>
          </a:bodyPr>
          <a:lstStyle/>
          <a:p>
            <a:pPr marL="0" lvl="0" indent="0" algn="ctr">
              <a:lnSpc>
                <a:spcPts val="2913"/>
              </a:lnSpc>
              <a:spcBef>
                <a:spcPct val="0"/>
              </a:spcBef>
            </a:pPr>
            <a:r>
              <a:rPr lang="en-US" sz="2081">
                <a:solidFill>
                  <a:srgbClr val="000000"/>
                </a:solidFill>
                <a:latin typeface="Montserrat Bold"/>
                <a:ea typeface="Montserrat Bold"/>
                <a:cs typeface="Montserrat Bold"/>
                <a:sym typeface="Montserrat Bold"/>
              </a:rPr>
              <a:t>Medication and Testing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85912"/>
            <a:ext cx="18288000" cy="8047808"/>
          </a:xfrm>
          <a:custGeom>
            <a:avLst/>
            <a:gdLst/>
            <a:ahLst/>
            <a:cxnLst/>
            <a:rect l="l" t="t" r="r" b="b"/>
            <a:pathLst>
              <a:path w="18288000" h="8047808">
                <a:moveTo>
                  <a:pt x="0" y="0"/>
                </a:moveTo>
                <a:lnTo>
                  <a:pt x="18288000" y="0"/>
                </a:lnTo>
                <a:lnTo>
                  <a:pt x="18288000" y="8047808"/>
                </a:lnTo>
                <a:lnTo>
                  <a:pt x="0" y="8047808"/>
                </a:lnTo>
                <a:lnTo>
                  <a:pt x="0" y="0"/>
                </a:lnTo>
                <a:close/>
              </a:path>
            </a:pathLst>
          </a:custGeom>
          <a:blipFill>
            <a:blip r:embed="rId2"/>
            <a:stretch>
              <a:fillRect l="-13"/>
            </a:stretch>
          </a:blipFill>
        </p:spPr>
      </p:sp>
      <p:sp>
        <p:nvSpPr>
          <p:cNvPr id="3" name="TextBox 3"/>
          <p:cNvSpPr txBox="1"/>
          <p:nvPr/>
        </p:nvSpPr>
        <p:spPr>
          <a:xfrm>
            <a:off x="3946937" y="471488"/>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ea typeface="Montserrat Bold"/>
                <a:cs typeface="Montserrat Bold"/>
                <a:sym typeface="Montserrat Bold"/>
              </a:rPr>
              <a:t>DATA FLOW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46952" y="1028700"/>
            <a:ext cx="14794096" cy="9429368"/>
          </a:xfrm>
          <a:custGeom>
            <a:avLst/>
            <a:gdLst/>
            <a:ahLst/>
            <a:cxnLst/>
            <a:rect l="l" t="t" r="r" b="b"/>
            <a:pathLst>
              <a:path w="14794096" h="9429368">
                <a:moveTo>
                  <a:pt x="0" y="0"/>
                </a:moveTo>
                <a:lnTo>
                  <a:pt x="14794096" y="0"/>
                </a:lnTo>
                <a:lnTo>
                  <a:pt x="14794096" y="9429368"/>
                </a:lnTo>
                <a:lnTo>
                  <a:pt x="0" y="9429368"/>
                </a:lnTo>
                <a:lnTo>
                  <a:pt x="0" y="0"/>
                </a:lnTo>
                <a:close/>
              </a:path>
            </a:pathLst>
          </a:custGeom>
          <a:blipFill>
            <a:blip r:embed="rId2"/>
            <a:stretch>
              <a:fillRect/>
            </a:stretch>
          </a:blipFill>
        </p:spPr>
      </p:sp>
      <p:sp>
        <p:nvSpPr>
          <p:cNvPr id="3" name="Freeform 3"/>
          <p:cNvSpPr/>
          <p:nvPr/>
        </p:nvSpPr>
        <p:spPr>
          <a:xfrm rot="7536833">
            <a:off x="14250967" y="7041247"/>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3"/>
            <a:stretch>
              <a:fillRect/>
            </a:stretch>
          </a:blipFill>
        </p:spPr>
      </p:sp>
      <p:sp>
        <p:nvSpPr>
          <p:cNvPr id="4" name="TextBox 4"/>
          <p:cNvSpPr txBox="1"/>
          <p:nvPr/>
        </p:nvSpPr>
        <p:spPr>
          <a:xfrm>
            <a:off x="3422550" y="471488"/>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ea typeface="Montserrat Bold"/>
                <a:cs typeface="Montserrat Bold"/>
                <a:sym typeface="Montserrat Bold"/>
              </a:rPr>
              <a:t>ER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94386" y="1871122"/>
            <a:ext cx="9699227" cy="8253451"/>
          </a:xfrm>
          <a:custGeom>
            <a:avLst/>
            <a:gdLst/>
            <a:ahLst/>
            <a:cxnLst/>
            <a:rect l="l" t="t" r="r" b="b"/>
            <a:pathLst>
              <a:path w="9699227" h="8253451">
                <a:moveTo>
                  <a:pt x="0" y="0"/>
                </a:moveTo>
                <a:lnTo>
                  <a:pt x="9699228" y="0"/>
                </a:lnTo>
                <a:lnTo>
                  <a:pt x="9699228" y="8253450"/>
                </a:lnTo>
                <a:lnTo>
                  <a:pt x="0" y="8253450"/>
                </a:lnTo>
                <a:lnTo>
                  <a:pt x="0" y="0"/>
                </a:lnTo>
                <a:close/>
              </a:path>
            </a:pathLst>
          </a:custGeom>
          <a:blipFill>
            <a:blip r:embed="rId2"/>
            <a:stretch>
              <a:fillRect/>
            </a:stretch>
          </a:blipFill>
        </p:spPr>
      </p:sp>
      <p:sp>
        <p:nvSpPr>
          <p:cNvPr id="3" name="TextBox 3"/>
          <p:cNvSpPr txBox="1"/>
          <p:nvPr/>
        </p:nvSpPr>
        <p:spPr>
          <a:xfrm>
            <a:off x="3422550" y="471488"/>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ea typeface="Montserrat Bold"/>
                <a:cs typeface="Montserrat Bold"/>
                <a:sym typeface="Montserrat Bold"/>
              </a:rPr>
              <a:t>USE CASE DIAGRAM</a:t>
            </a:r>
          </a:p>
        </p:txBody>
      </p:sp>
      <p:sp>
        <p:nvSpPr>
          <p:cNvPr id="4" name="Freeform 4"/>
          <p:cNvSpPr/>
          <p:nvPr/>
        </p:nvSpPr>
        <p:spPr>
          <a:xfrm rot="7536833">
            <a:off x="-6702200" y="-334964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0018" y="-622268"/>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2"/>
            <a:stretch>
              <a:fillRect/>
            </a:stretch>
          </a:blipFill>
        </p:spPr>
      </p:sp>
      <p:sp>
        <p:nvSpPr>
          <p:cNvPr id="3" name="TextBox 3"/>
          <p:cNvSpPr txBox="1"/>
          <p:nvPr/>
        </p:nvSpPr>
        <p:spPr>
          <a:xfrm>
            <a:off x="1028700" y="471892"/>
            <a:ext cx="13825189" cy="1113616"/>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ea typeface="Montserrat Bold"/>
                <a:cs typeface="Montserrat Bold"/>
                <a:sym typeface="Montserrat Bold"/>
              </a:rPr>
              <a:t>USER RELATED FEATURES:</a:t>
            </a:r>
          </a:p>
        </p:txBody>
      </p:sp>
      <p:sp>
        <p:nvSpPr>
          <p:cNvPr id="4" name="TextBox 4"/>
          <p:cNvSpPr txBox="1"/>
          <p:nvPr/>
        </p:nvSpPr>
        <p:spPr>
          <a:xfrm>
            <a:off x="1028700" y="2216741"/>
            <a:ext cx="12479565" cy="8219680"/>
          </a:xfrm>
          <a:prstGeom prst="rect">
            <a:avLst/>
          </a:prstGeom>
        </p:spPr>
        <p:txBody>
          <a:bodyPr lIns="0" tIns="0" rIns="0" bIns="0" rtlCol="0" anchor="t">
            <a:spAutoFit/>
          </a:bodyPr>
          <a:lstStyle/>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BOOKING APPOINTMENTS</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Users can search for doctors by specialization.</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View available slots based on the selected doctor and date.</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Book appointments directly through the system.</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Users can check available slots for a doctor on a particular date before booking.</a:t>
            </a:r>
          </a:p>
          <a:p>
            <a:pPr marL="716691" lvl="1" indent="-358346" algn="l">
              <a:lnSpc>
                <a:spcPts val="4647"/>
              </a:lnSpc>
              <a:buFont typeface="Arial"/>
              <a:buChar char="•"/>
            </a:pPr>
            <a:r>
              <a:rPr lang="en-US" sz="3319">
                <a:solidFill>
                  <a:srgbClr val="101010"/>
                </a:solidFill>
                <a:latin typeface="Montserrat Bold"/>
                <a:ea typeface="Montserrat Bold"/>
                <a:cs typeface="Montserrat Bold"/>
                <a:sym typeface="Montserrat Bold"/>
              </a:rPr>
              <a:t>REGISTERING A PATIENT:</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Users can register new patients by providing their names, contact details, and other relevant information.</a:t>
            </a:r>
          </a:p>
          <a:p>
            <a:pPr marL="1433382" lvl="2" indent="-477794" algn="l">
              <a:lnSpc>
                <a:spcPts val="4647"/>
              </a:lnSpc>
              <a:buFont typeface="Arial"/>
              <a:buChar char="⚬"/>
            </a:pPr>
            <a:r>
              <a:rPr lang="en-US" sz="3319">
                <a:solidFill>
                  <a:srgbClr val="101010"/>
                </a:solidFill>
                <a:latin typeface="Montserrat"/>
                <a:ea typeface="Montserrat"/>
                <a:cs typeface="Montserrat"/>
                <a:sym typeface="Montserrat"/>
              </a:rPr>
              <a:t>The system automatically assigns a unique patient ID.</a:t>
            </a:r>
          </a:p>
          <a:p>
            <a:pPr algn="l">
              <a:lnSpc>
                <a:spcPts val="4647"/>
              </a:lnSpc>
            </a:pPr>
            <a:endParaRPr lang="en-US" sz="3319">
              <a:solidFill>
                <a:srgbClr val="10101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853</Words>
  <Application>Microsoft Office PowerPoint</Application>
  <PresentationFormat>Custom</PresentationFormat>
  <Paragraphs>123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Montserrat Bold</vt:lpstr>
      <vt:lpstr>Calibri</vt:lpstr>
      <vt:lpstr>Montserrat</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cp:lastModifiedBy>Bhanu Prasad</cp:lastModifiedBy>
  <cp:revision>2</cp:revision>
  <dcterms:created xsi:type="dcterms:W3CDTF">2006-08-16T00:00:00Z</dcterms:created>
  <dcterms:modified xsi:type="dcterms:W3CDTF">2024-08-25T19:14:08Z</dcterms:modified>
  <dc:identifier>DAGO4ni5t3U</dc:identifier>
</cp:coreProperties>
</file>